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Economica"/>
      <p:regular r:id="rId50"/>
      <p:bold r:id="rId51"/>
      <p:italic r:id="rId52"/>
      <p:boldItalic r:id="rId53"/>
    </p:embeddedFont>
    <p:embeddedFont>
      <p:font typeface="Roboto Medium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Lora"/>
      <p:regular r:id="rId62"/>
      <p:bold r:id="rId63"/>
      <p:italic r:id="rId64"/>
      <p:boldItalic r:id="rId65"/>
    </p:embeddedFont>
    <p:embeddedFont>
      <p:font typeface="Open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8D0F338-1E61-4AAD-98E8-E94D75DA3EF0}">
  <a:tblStyle styleId="{C8D0F338-1E61-4AAD-98E8-E94D75DA3EF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ora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4" Type="http://schemas.openxmlformats.org/officeDocument/2006/relationships/font" Target="fonts/Lora-italic.fntdata"/><Relationship Id="rId63" Type="http://schemas.openxmlformats.org/officeDocument/2006/relationships/font" Target="fonts/Lora-bold.fntdata"/><Relationship Id="rId22" Type="http://schemas.openxmlformats.org/officeDocument/2006/relationships/slide" Target="slides/slide16.xml"/><Relationship Id="rId66" Type="http://schemas.openxmlformats.org/officeDocument/2006/relationships/font" Target="fonts/OpenSans-regular.fntdata"/><Relationship Id="rId21" Type="http://schemas.openxmlformats.org/officeDocument/2006/relationships/slide" Target="slides/slide15.xml"/><Relationship Id="rId65" Type="http://schemas.openxmlformats.org/officeDocument/2006/relationships/font" Target="fonts/Lora-boldItalic.fntdata"/><Relationship Id="rId24" Type="http://schemas.openxmlformats.org/officeDocument/2006/relationships/slide" Target="slides/slide18.xml"/><Relationship Id="rId68" Type="http://schemas.openxmlformats.org/officeDocument/2006/relationships/font" Target="fonts/OpenSans-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Economica-bold.fntdata"/><Relationship Id="rId50" Type="http://schemas.openxmlformats.org/officeDocument/2006/relationships/font" Target="fonts/Economica-regular.fntdata"/><Relationship Id="rId53" Type="http://schemas.openxmlformats.org/officeDocument/2006/relationships/font" Target="fonts/Economica-boldItalic.fntdata"/><Relationship Id="rId52" Type="http://schemas.openxmlformats.org/officeDocument/2006/relationships/font" Target="fonts/Economica-italic.fntdata"/><Relationship Id="rId11" Type="http://schemas.openxmlformats.org/officeDocument/2006/relationships/slide" Target="slides/slide5.xml"/><Relationship Id="rId55" Type="http://schemas.openxmlformats.org/officeDocument/2006/relationships/font" Target="fonts/RobotoMedium-bold.fntdata"/><Relationship Id="rId10" Type="http://schemas.openxmlformats.org/officeDocument/2006/relationships/slide" Target="slides/slide4.xml"/><Relationship Id="rId54" Type="http://schemas.openxmlformats.org/officeDocument/2006/relationships/font" Target="fonts/RobotoMedium-regular.fntdata"/><Relationship Id="rId13" Type="http://schemas.openxmlformats.org/officeDocument/2006/relationships/slide" Target="slides/slide7.xml"/><Relationship Id="rId57" Type="http://schemas.openxmlformats.org/officeDocument/2006/relationships/font" Target="fonts/RobotoMedium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Medium-italic.fntdata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954bc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954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050">
                <a:solidFill>
                  <a:schemeClr val="dk1"/>
                </a:solidFill>
                <a:highlight>
                  <a:schemeClr val="lt1"/>
                </a:highlight>
              </a:rPr>
              <a:t>· Rappeler très brièvement le contexte et les enjeux du projet 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050">
                <a:solidFill>
                  <a:schemeClr val="dk1"/>
                </a:solidFill>
                <a:highlight>
                  <a:schemeClr val="lt1"/>
                </a:highlight>
              </a:rPr>
              <a:t>· Décrire les moyens (humains, techniques, méthodologiques) mis en oeuvre pour atteindre les objectifs ainsi que les difficultés rencontrées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050">
                <a:solidFill>
                  <a:schemeClr val="dk1"/>
                </a:solidFill>
                <a:highlight>
                  <a:schemeClr val="lt1"/>
                </a:highlight>
              </a:rPr>
              <a:t>· Présenter la solution proposée, ses avantages/limites et esquisser des perspectives de développement futur.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9f7539e6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9f7539e6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441e5d1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441e5d1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9f7539e6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9f7539e6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fd39b772f_8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fd39b772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Durée de la slide : 15 secondes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e61370cd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fe61370cd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Durée de la slide : 45 secondes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03764f8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03764f8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a03764f8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a03764f8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BACK-UP SLIDE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a03764f82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a03764f82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BACK-UP SLIDE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a03764f82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a03764f82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BACK-UP SLIDE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03764f82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03764f82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BACK-UP SLIDE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aa66710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aa66710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Durée : 4 minutes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a03764f82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a03764f82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BACK-UP SLIDE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a03764f82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a03764f82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BACK-UP SLIDE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fd39b77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fd39b77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Durée : 3 minutes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fd39b77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fd39b77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2e78879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2e78879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fd39b772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fd39b772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fef5407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fef5407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fd39b77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fd39b77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fd39b772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fd39b772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fd39b77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fd39b77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9f6e09f1b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9f6e09f1b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Ministry uses some DNN to response to this need.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Indeed, training phase has high cost (time and hardware)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Ministry need to observe the good or not training of a DNN through 2 main axis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Understanding training phase and the invariant of a DNN on a specific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 define metrics to monitor this train.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9c5771f2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9c5771f2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fef5407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fef5407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fd39b772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fd39b772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d39b772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d39b772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fd39b772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fd39b772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fd39b772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fd39b772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ab19641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ab19641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fd39b77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fd39b77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fd39b772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fd39b772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fd39b772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fd39b772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954bc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954b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aa66710f6_1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8aa66710f6_1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aa66710f6_1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8aa66710f6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aa66710f6_1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8aa66710f6_1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Caractéristiques du filtre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Perte en interprétrabilité au cours du temps =&gt; réduction de dimension + Plus haute abstraction (profondeur image / filtre)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aa66710f6_1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8aa66710f6_1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9f6e09f1b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9f6e09f1b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Very low interactions with our partner 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f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feedbacks, no constraints neither directives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f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Difficult to challenge our work with operational needs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b="1"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Ministry need to observe the good or not training of a DNN through 2 main axis 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f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Understanding training phase and the invariant of a DNN on a specific task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f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define metrics to monitor this train.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9f6e09f1b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9f6e09f1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aa66710f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aa66710f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fd39b77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fd39b77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Durée : 3 minutes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d39b772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d39b77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xYAbtYY-0-DZapE7JfMNoAKJL6KIx3Rw/view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tonio73/dnnviewer" TargetMode="External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10" Type="http://schemas.openxmlformats.org/officeDocument/2006/relationships/image" Target="../media/image39.png"/><Relationship Id="rId9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Relationship Id="rId7" Type="http://schemas.openxmlformats.org/officeDocument/2006/relationships/image" Target="../media/image31.png"/><Relationship Id="rId8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0" Type="http://schemas.openxmlformats.org/officeDocument/2006/relationships/image" Target="../media/image42.png"/><Relationship Id="rId9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606150" y="715400"/>
            <a:ext cx="7833300" cy="26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Visualization Methods for Deep Learning Interpretability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-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Final presentation (P4)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>
            <p:ph idx="4294967295" type="subTitle"/>
          </p:nvPr>
        </p:nvSpPr>
        <p:spPr>
          <a:xfrm>
            <a:off x="606150" y="3584175"/>
            <a:ext cx="54984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latin typeface="Arial"/>
                <a:ea typeface="Arial"/>
                <a:cs typeface="Arial"/>
                <a:sym typeface="Arial"/>
              </a:rPr>
              <a:t>Sébastien David, Matthieu Desse, Antoine Hue, </a:t>
            </a:r>
            <a:r>
              <a:rPr lang="fr" sz="1400">
                <a:latin typeface="Arial"/>
                <a:ea typeface="Arial"/>
                <a:cs typeface="Arial"/>
                <a:sym typeface="Arial"/>
              </a:rPr>
              <a:t>Romain Legrand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latin typeface="Arial"/>
                <a:ea typeface="Arial"/>
                <a:cs typeface="Arial"/>
                <a:sym typeface="Arial"/>
              </a:rPr>
              <a:t>June 25</a:t>
            </a:r>
            <a:r>
              <a:rPr baseline="30000" lang="fr" sz="1400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fr" sz="1400">
                <a:latin typeface="Arial"/>
                <a:ea typeface="Arial"/>
                <a:cs typeface="Arial"/>
                <a:sym typeface="Arial"/>
              </a:rPr>
              <a:t> 2020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425" y="3436013"/>
            <a:ext cx="8382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950" y="3436012"/>
            <a:ext cx="1421489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GUI splits into 4 parts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02250" y="2157000"/>
            <a:ext cx="285900" cy="285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1</a:t>
            </a:r>
            <a:endParaRPr b="1"/>
          </a:p>
        </p:txBody>
      </p:sp>
      <p:sp>
        <p:nvSpPr>
          <p:cNvPr id="185" name="Google Shape;185;p22"/>
          <p:cNvSpPr txBox="1"/>
          <p:nvPr/>
        </p:nvSpPr>
        <p:spPr>
          <a:xfrm>
            <a:off x="388150" y="1980750"/>
            <a:ext cx="1532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Define an architecture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6889775" y="2157000"/>
            <a:ext cx="285900" cy="285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2</a:t>
            </a:r>
            <a:endParaRPr b="1"/>
          </a:p>
        </p:txBody>
      </p:sp>
      <p:sp>
        <p:nvSpPr>
          <p:cNvPr id="187" name="Google Shape;187;p22"/>
          <p:cNvSpPr txBox="1"/>
          <p:nvPr/>
        </p:nvSpPr>
        <p:spPr>
          <a:xfrm>
            <a:off x="7205900" y="1842050"/>
            <a:ext cx="19380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Visualise evolution of training/validation loss and accuracy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102250" y="3654300"/>
            <a:ext cx="285900" cy="285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</a:t>
            </a:r>
            <a:endParaRPr b="1"/>
          </a:p>
        </p:txBody>
      </p:sp>
      <p:sp>
        <p:nvSpPr>
          <p:cNvPr id="189" name="Google Shape;189;p22"/>
          <p:cNvSpPr txBox="1"/>
          <p:nvPr/>
        </p:nvSpPr>
        <p:spPr>
          <a:xfrm>
            <a:off x="311700" y="3452675"/>
            <a:ext cx="17241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Visualise weights and gradients evolution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6925063" y="3654300"/>
            <a:ext cx="285900" cy="285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4</a:t>
            </a:r>
            <a:endParaRPr b="1"/>
          </a:p>
        </p:txBody>
      </p:sp>
      <p:sp>
        <p:nvSpPr>
          <p:cNvPr id="191" name="Google Shape;191;p22"/>
          <p:cNvSpPr txBox="1"/>
          <p:nvPr/>
        </p:nvSpPr>
        <p:spPr>
          <a:xfrm>
            <a:off x="7251875" y="3206250"/>
            <a:ext cx="1532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Visualise activations and correlations between filters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850" y="1664025"/>
            <a:ext cx="4958849" cy="279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Interactive Demo</a:t>
            </a:r>
            <a:endParaRPr/>
          </a:p>
        </p:txBody>
      </p:sp>
      <p:sp>
        <p:nvSpPr>
          <p:cNvPr id="198" name="Google Shape;198;p2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361100" y="-776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Offline Demo </a:t>
            </a:r>
            <a:endParaRPr/>
          </a:p>
        </p:txBody>
      </p:sp>
      <p:pic>
        <p:nvPicPr>
          <p:cNvPr id="204" name="Google Shape;204;p24" title="dnn_monitor_demo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400" y="705200"/>
            <a:ext cx="5767200" cy="432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400"/>
              <a:t>Deep Embedding Viewer</a:t>
            </a:r>
            <a:endParaRPr b="1" sz="4400"/>
          </a:p>
        </p:txBody>
      </p:sp>
      <p:sp>
        <p:nvSpPr>
          <p:cNvPr id="210" name="Google Shape;210;p25"/>
          <p:cNvSpPr txBox="1"/>
          <p:nvPr>
            <p:ph idx="2" type="body"/>
          </p:nvPr>
        </p:nvSpPr>
        <p:spPr>
          <a:xfrm>
            <a:off x="5261600" y="3700300"/>
            <a:ext cx="34911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/>
              <a:t>Visualizing Layer Representations with Dimensionality Reduction</a:t>
            </a:r>
            <a:endParaRPr b="1" sz="1900"/>
          </a:p>
        </p:txBody>
      </p:sp>
      <p:pic>
        <p:nvPicPr>
          <p:cNvPr id="211" name="Google Shape;211;p25"/>
          <p:cNvPicPr preferRelativeResize="0"/>
          <p:nvPr/>
        </p:nvPicPr>
        <p:blipFill rotWithShape="1">
          <a:blip r:embed="rId3">
            <a:alphaModFix/>
          </a:blip>
          <a:srcRect b="3467" l="1337" r="2453" t="2041"/>
          <a:stretch/>
        </p:blipFill>
        <p:spPr>
          <a:xfrm>
            <a:off x="5351700" y="929275"/>
            <a:ext cx="3026344" cy="25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75" y="4124634"/>
            <a:ext cx="1942678" cy="4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75" y="1288912"/>
            <a:ext cx="8087624" cy="25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0450" y="3783586"/>
            <a:ext cx="1453800" cy="103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1275" y="4124634"/>
            <a:ext cx="1674200" cy="4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7">
            <a:alphaModFix/>
          </a:blip>
          <a:srcRect b="0" l="0" r="0" t="29898"/>
          <a:stretch/>
        </p:blipFill>
        <p:spPr>
          <a:xfrm>
            <a:off x="7485475" y="3790275"/>
            <a:ext cx="1453800" cy="1023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6"/>
          <p:cNvCxnSpPr/>
          <p:nvPr/>
        </p:nvCxnSpPr>
        <p:spPr>
          <a:xfrm flipH="1">
            <a:off x="5627825" y="800575"/>
            <a:ext cx="1453800" cy="795000"/>
          </a:xfrm>
          <a:prstGeom prst="straightConnector1">
            <a:avLst/>
          </a:prstGeom>
          <a:noFill/>
          <a:ln cap="flat" cmpd="sng" w="19050">
            <a:solidFill>
              <a:srgbClr val="CCA67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6"/>
          <p:cNvSpPr txBox="1"/>
          <p:nvPr/>
        </p:nvSpPr>
        <p:spPr>
          <a:xfrm>
            <a:off x="7094100" y="373900"/>
            <a:ext cx="1942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Embeddings</a:t>
            </a:r>
            <a:endParaRPr sz="1300"/>
          </a:p>
        </p:txBody>
      </p:sp>
      <p:cxnSp>
        <p:nvCxnSpPr>
          <p:cNvPr id="223" name="Google Shape;223;p26"/>
          <p:cNvCxnSpPr/>
          <p:nvPr/>
        </p:nvCxnSpPr>
        <p:spPr>
          <a:xfrm flipH="1">
            <a:off x="4149600" y="785350"/>
            <a:ext cx="2944500" cy="959400"/>
          </a:xfrm>
          <a:prstGeom prst="straightConnector1">
            <a:avLst/>
          </a:prstGeom>
          <a:noFill/>
          <a:ln cap="flat" cmpd="sng" w="19050">
            <a:solidFill>
              <a:srgbClr val="CCA67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6"/>
          <p:cNvCxnSpPr/>
          <p:nvPr/>
        </p:nvCxnSpPr>
        <p:spPr>
          <a:xfrm flipH="1">
            <a:off x="7032000" y="785350"/>
            <a:ext cx="62100" cy="487200"/>
          </a:xfrm>
          <a:prstGeom prst="straightConnector1">
            <a:avLst/>
          </a:prstGeom>
          <a:noFill/>
          <a:ln cap="flat" cmpd="sng" w="19050">
            <a:solidFill>
              <a:srgbClr val="CCA67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" name="Google Shape;225;p26"/>
          <p:cNvPicPr preferRelativeResize="0"/>
          <p:nvPr/>
        </p:nvPicPr>
        <p:blipFill rotWithShape="1">
          <a:blip r:embed="rId8">
            <a:alphaModFix/>
          </a:blip>
          <a:srcRect b="66861" l="0" r="0" t="0"/>
          <a:stretch/>
        </p:blipFill>
        <p:spPr>
          <a:xfrm>
            <a:off x="3630275" y="3248100"/>
            <a:ext cx="1136425" cy="5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8">
            <a:alphaModFix/>
          </a:blip>
          <a:srcRect b="66861" l="0" r="0" t="0"/>
          <a:stretch/>
        </p:blipFill>
        <p:spPr>
          <a:xfrm>
            <a:off x="7802850" y="3248100"/>
            <a:ext cx="1136425" cy="5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Deep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Refresher</a:t>
            </a:r>
            <a:endParaRPr sz="2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 </a:t>
            </a:r>
            <a:r>
              <a:rPr lang="fr"/>
              <a:t>Demo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Deep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Tech Demo (offline)</a:t>
            </a:r>
            <a:endParaRPr sz="2600"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550" y="1482250"/>
            <a:ext cx="4956550" cy="32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Deep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Tech Demo (offline)</a:t>
            </a:r>
            <a:endParaRPr sz="2600"/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0" l="0" r="0" t="11785"/>
          <a:stretch/>
        </p:blipFill>
        <p:spPr>
          <a:xfrm>
            <a:off x="772700" y="1328750"/>
            <a:ext cx="7753101" cy="33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Deep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Tech Demo (offline)</a:t>
            </a:r>
            <a:endParaRPr sz="2600"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00" y="1147225"/>
            <a:ext cx="8520600" cy="395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Deep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Tech Demo (offline)</a:t>
            </a:r>
            <a:endParaRPr sz="2600"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25" y="1147225"/>
            <a:ext cx="7625149" cy="383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Context, organisation and challenges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575" y="1328775"/>
            <a:ext cx="4045200" cy="2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Deep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Tech Demo (offline)</a:t>
            </a:r>
            <a:endParaRPr sz="2600"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75" y="1147225"/>
            <a:ext cx="4611395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700" y="533225"/>
            <a:ext cx="2046350" cy="228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2"/>
          <p:cNvCxnSpPr/>
          <p:nvPr/>
        </p:nvCxnSpPr>
        <p:spPr>
          <a:xfrm flipH="1" rot="10800000">
            <a:off x="3950800" y="1644250"/>
            <a:ext cx="2397900" cy="1410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" name="Google Shape;2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0551" y="2822975"/>
            <a:ext cx="1809125" cy="213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32"/>
          <p:cNvCxnSpPr>
            <a:endCxn id="265" idx="1"/>
          </p:cNvCxnSpPr>
          <p:nvPr/>
        </p:nvCxnSpPr>
        <p:spPr>
          <a:xfrm>
            <a:off x="3652151" y="3590363"/>
            <a:ext cx="2798400" cy="30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Deep Embedding Viewer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Tech Demo (offline)</a:t>
            </a:r>
            <a:endParaRPr sz="260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75" y="1147225"/>
            <a:ext cx="4611395" cy="369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3"/>
          <p:cNvCxnSpPr>
            <a:endCxn id="274" idx="1"/>
          </p:cNvCxnSpPr>
          <p:nvPr/>
        </p:nvCxnSpPr>
        <p:spPr>
          <a:xfrm flipH="1" rot="10800000">
            <a:off x="3217625" y="1358525"/>
            <a:ext cx="3131100" cy="94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4" name="Google Shape;2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725" y="145300"/>
            <a:ext cx="2192950" cy="24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695" y="3073939"/>
            <a:ext cx="2238559" cy="193393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 txBox="1"/>
          <p:nvPr/>
        </p:nvSpPr>
        <p:spPr>
          <a:xfrm>
            <a:off x="6003450" y="2632063"/>
            <a:ext cx="42072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Solution: SHAP Coefficients 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265500" y="834125"/>
            <a:ext cx="4045200" cy="8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</a:t>
            </a:r>
            <a:endParaRPr/>
          </a:p>
        </p:txBody>
      </p:sp>
      <p:sp>
        <p:nvSpPr>
          <p:cNvPr id="282" name="Google Shape;282;p34"/>
          <p:cNvSpPr txBox="1"/>
          <p:nvPr>
            <p:ph idx="1" type="subTitle"/>
          </p:nvPr>
        </p:nvSpPr>
        <p:spPr>
          <a:xfrm>
            <a:off x="265500" y="18546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Courier New"/>
                <a:ea typeface="Courier New"/>
                <a:cs typeface="Courier New"/>
                <a:sym typeface="Courier New"/>
              </a:rPr>
              <a:t>$ pip install dnnviewer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 txBox="1"/>
          <p:nvPr>
            <p:ph idx="2" type="body"/>
          </p:nvPr>
        </p:nvSpPr>
        <p:spPr>
          <a:xfrm>
            <a:off x="4939500" y="384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Inspection of </a:t>
            </a:r>
            <a:br>
              <a:rPr lang="fr"/>
            </a:br>
            <a:r>
              <a:rPr lang="fr"/>
              <a:t>  - </a:t>
            </a:r>
            <a:r>
              <a:rPr lang="fr"/>
              <a:t>architecture,</a:t>
            </a:r>
            <a:r>
              <a:rPr lang="fr"/>
              <a:t> </a:t>
            </a:r>
            <a:br>
              <a:rPr lang="fr"/>
            </a:br>
            <a:r>
              <a:rPr lang="fr"/>
              <a:t>  - learnt parameters, </a:t>
            </a:r>
            <a:br>
              <a:rPr lang="fr"/>
            </a:br>
            <a:r>
              <a:rPr lang="fr"/>
              <a:t>  - performance </a:t>
            </a:r>
            <a:br>
              <a:rPr lang="fr"/>
            </a:br>
            <a:r>
              <a:rPr lang="fr"/>
              <a:t>over epochs</a:t>
            </a:r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325" y="3400750"/>
            <a:ext cx="5039347" cy="13860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Observations and Intuitions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311700" y="1147225"/>
            <a:ext cx="8520600" cy="3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Most techniques presented in the bibliography are assuming a layer or unit has been selected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 graphical user interface to click and select units would be very helpful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Each unit should be evaluated with test data (e.g. activation, saliency) and within the network graph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user interface will allow navigation up and down the graph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Even the consolidated views over a dataset (e.g. t-SNE, UMAP) require layer/unit selection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6"/>
          <p:cNvGrpSpPr/>
          <p:nvPr/>
        </p:nvGrpSpPr>
        <p:grpSpPr>
          <a:xfrm>
            <a:off x="207400" y="121225"/>
            <a:ext cx="3695075" cy="2486775"/>
            <a:chOff x="294000" y="2571750"/>
            <a:chExt cx="3695075" cy="2486775"/>
          </a:xfrm>
        </p:grpSpPr>
        <p:pic>
          <p:nvPicPr>
            <p:cNvPr id="296" name="Google Shape;29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000" y="2571750"/>
              <a:ext cx="3695075" cy="2486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6"/>
            <p:cNvSpPr txBox="1"/>
            <p:nvPr/>
          </p:nvSpPr>
          <p:spPr>
            <a:xfrm>
              <a:off x="1422746" y="3588488"/>
              <a:ext cx="1726500" cy="453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latin typeface="Open Sans"/>
                  <a:ea typeface="Open Sans"/>
                  <a:cs typeface="Open Sans"/>
                  <a:sym typeface="Open Sans"/>
                </a:rPr>
                <a:t>Netron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98" name="Google Shape;298;p36"/>
          <p:cNvGrpSpPr/>
          <p:nvPr/>
        </p:nvGrpSpPr>
        <p:grpSpPr>
          <a:xfrm>
            <a:off x="4918375" y="240374"/>
            <a:ext cx="4086950" cy="3090750"/>
            <a:chOff x="4979000" y="872474"/>
            <a:chExt cx="4086950" cy="3090750"/>
          </a:xfrm>
        </p:grpSpPr>
        <p:pic>
          <p:nvPicPr>
            <p:cNvPr id="299" name="Google Shape;29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9000" y="872474"/>
              <a:ext cx="4086950" cy="3090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6"/>
            <p:cNvSpPr txBox="1"/>
            <p:nvPr/>
          </p:nvSpPr>
          <p:spPr>
            <a:xfrm>
              <a:off x="6159221" y="2336413"/>
              <a:ext cx="1726500" cy="453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latin typeface="Open Sans"/>
                  <a:ea typeface="Open Sans"/>
                  <a:cs typeface="Open Sans"/>
                  <a:sym typeface="Open Sans"/>
                </a:rPr>
                <a:t>Tensorboard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1" name="Google Shape;301;p36"/>
          <p:cNvGrpSpPr/>
          <p:nvPr/>
        </p:nvGrpSpPr>
        <p:grpSpPr>
          <a:xfrm>
            <a:off x="2438399" y="2571750"/>
            <a:ext cx="4267202" cy="2332467"/>
            <a:chOff x="152400" y="152400"/>
            <a:chExt cx="4267202" cy="2332467"/>
          </a:xfrm>
        </p:grpSpPr>
        <p:pic>
          <p:nvPicPr>
            <p:cNvPr id="302" name="Google Shape;302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52400"/>
              <a:ext cx="4267202" cy="233246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03" name="Google Shape;303;p36"/>
            <p:cNvSpPr txBox="1"/>
            <p:nvPr/>
          </p:nvSpPr>
          <p:spPr>
            <a:xfrm>
              <a:off x="846738" y="1153100"/>
              <a:ext cx="2589600" cy="4533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latin typeface="Open Sans"/>
                  <a:ea typeface="Open Sans"/>
                  <a:cs typeface="Open Sans"/>
                  <a:sym typeface="Open Sans"/>
                </a:rPr>
                <a:t>playground.tensorflow.org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311700" y="155100"/>
            <a:ext cx="8520600" cy="10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Deep Neural Network Viewer </a:t>
            </a:r>
            <a:r>
              <a:rPr lang="fr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https://github.com/tonio73/dnnviewer</a:t>
            </a:r>
            <a:r>
              <a:rPr lang="fr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309" name="Google Shape;309;p37"/>
          <p:cNvSpPr txBox="1"/>
          <p:nvPr/>
        </p:nvSpPr>
        <p:spPr>
          <a:xfrm>
            <a:off x="167350" y="1345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graphical user interface to inspect: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architecture,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learnt parameters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gradients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activation maps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a deep </a:t>
            </a: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neural</a:t>
            </a: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network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Distributed on Pipy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pip install dnnviewer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750" y="1332600"/>
            <a:ext cx="5489931" cy="3658502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Interactive Demo</a:t>
            </a:r>
            <a:endParaRPr/>
          </a:p>
        </p:txBody>
      </p:sp>
      <p:sp>
        <p:nvSpPr>
          <p:cNvPr id="316" name="Google Shape;316;p3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22" name="Google Shape;322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idx="4294967295" type="body"/>
          </p:nvPr>
        </p:nvSpPr>
        <p:spPr>
          <a:xfrm>
            <a:off x="311700" y="1027275"/>
            <a:ext cx="8520600" cy="3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developed tools are of interest for pedagogical teaching and professional use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We want to promote their use within the academic and open source communities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We will pursue the open source projects to broaden their capabilities</a:t>
            </a:r>
            <a:endParaRPr/>
          </a:p>
        </p:txBody>
      </p:sp>
      <p:sp>
        <p:nvSpPr>
          <p:cNvPr id="328" name="Google Shape;328;p40"/>
          <p:cNvSpPr txBox="1"/>
          <p:nvPr>
            <p:ph type="title"/>
          </p:nvPr>
        </p:nvSpPr>
        <p:spPr>
          <a:xfrm>
            <a:off x="311700" y="1959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Next steps</a:t>
            </a:r>
            <a:endParaRPr/>
          </a:p>
        </p:txBody>
      </p:sp>
      <p:sp>
        <p:nvSpPr>
          <p:cNvPr id="329" name="Google Shape;329;p40"/>
          <p:cNvSpPr txBox="1"/>
          <p:nvPr/>
        </p:nvSpPr>
        <p:spPr>
          <a:xfrm>
            <a:off x="5689800" y="0"/>
            <a:ext cx="3454200" cy="1361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Axes d’amélioration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saliency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exemples adversariaux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custom metrics (TDB)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Backup slides</a:t>
            </a:r>
            <a:endParaRPr/>
          </a:p>
        </p:txBody>
      </p:sp>
      <p:sp>
        <p:nvSpPr>
          <p:cNvPr id="335" name="Google Shape;335;p4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25225"/>
            <a:ext cx="4689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fr" sz="1600"/>
              <a:t>Ministère des Armées</a:t>
            </a:r>
            <a:r>
              <a:rPr b="1" lang="fr" sz="1600"/>
              <a:t>’ interest for Deep Learning applications</a:t>
            </a:r>
            <a:endParaRPr b="1" i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Applications : assisting soldiers on the battlefield, geo-spatial localization, telecommunications, etc.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fr" sz="1600">
                <a:solidFill>
                  <a:schemeClr val="lt1"/>
                </a:solidFill>
              </a:rPr>
              <a:t>AAA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r" sz="1600"/>
              <a:t>Project goals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Deep Learning = black-boxes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Answer interpretability deficiencies </a:t>
            </a:r>
            <a:r>
              <a:rPr lang="fr" sz="1600"/>
              <a:t>during </a:t>
            </a:r>
            <a:r>
              <a:rPr lang="fr" sz="1600"/>
              <a:t>model training …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… or at prediction time</a:t>
            </a:r>
            <a:endParaRPr sz="16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262" y="860050"/>
            <a:ext cx="3191626" cy="17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27530" l="35533" r="0" t="0"/>
          <a:stretch/>
        </p:blipFill>
        <p:spPr>
          <a:xfrm>
            <a:off x="5310513" y="2571750"/>
            <a:ext cx="3737100" cy="23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398325" y="1970175"/>
            <a:ext cx="3454200" cy="455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+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spécifique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status</a:t>
            </a:r>
            <a:endParaRPr/>
          </a:p>
        </p:txBody>
      </p:sp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311700" y="1225225"/>
            <a:ext cx="85206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Distributed on Pypi (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pip install dnnviewer</a:t>
            </a:r>
            <a:r>
              <a:rPr lang="fr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Version 0.1.0 - released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Support for the 2D image classification (Dense, Convo 2D, Dropout, Pooling, Batch norm layers)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3 test datasets (MNIST, Fashion MNIST, CIFAR10)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Weights, gradients, Saliency maps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Descriptive properties (num units, strides, regularization…)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25 development and validation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Version 0.2.0 - on-going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Many more test datasets (using Tensorflow Dataset)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GAN support: generator, multi-level Sequential network, upsample &amp; transpose convolution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Input * Weight contribution graph for dense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16 development tasks so far</a:t>
            </a:r>
            <a:endParaRPr/>
          </a:p>
        </p:txBody>
      </p:sp>
      <p:graphicFrame>
        <p:nvGraphicFramePr>
          <p:cNvPr id="343" name="Google Shape;343;p42"/>
          <p:cNvGraphicFramePr/>
          <p:nvPr/>
        </p:nvGraphicFramePr>
        <p:xfrm>
          <a:off x="7011150" y="5368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{C8D0F338-1E61-4AAD-98E8-E94D75DA3EF0}</a:tableStyleId>
              </a:tblPr>
              <a:tblGrid>
                <a:gridCol w="1194100"/>
                <a:gridCol w="627050"/>
              </a:tblGrid>
              <a:tr h="32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June (until 15th)</a:t>
                      </a:r>
                      <a:endParaRPr sz="9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1797</a:t>
                      </a:r>
                      <a:endParaRPr sz="9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>
                    <a:lnL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D3D3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May</a:t>
                      </a:r>
                      <a:endParaRPr sz="9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>
                    <a:lnR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3D3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1165</a:t>
                      </a:r>
                      <a:endParaRPr sz="9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>
                    <a:lnL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3D3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3D3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April</a:t>
                      </a:r>
                      <a:endParaRPr sz="9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>
                    <a:lnR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3D3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3D3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2064</a:t>
                      </a:r>
                      <a:endParaRPr sz="9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57150" marL="57150">
                    <a:lnL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3D3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3D3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4" name="Google Shape;344;p42"/>
          <p:cNvSpPr txBox="1"/>
          <p:nvPr/>
        </p:nvSpPr>
        <p:spPr>
          <a:xfrm>
            <a:off x="6943500" y="160950"/>
            <a:ext cx="1127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Downloads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</a:t>
            </a:r>
            <a:br>
              <a:rPr lang="fr"/>
            </a:br>
            <a:r>
              <a:rPr lang="fr"/>
              <a:t>Use cases</a:t>
            </a:r>
            <a:endParaRPr/>
          </a:p>
        </p:txBody>
      </p:sp>
      <p:sp>
        <p:nvSpPr>
          <p:cNvPr id="350" name="Google Shape;350;p4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type="title"/>
          </p:nvPr>
        </p:nvSpPr>
        <p:spPr>
          <a:xfrm>
            <a:off x="311700" y="38825"/>
            <a:ext cx="8520600" cy="6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forward activation</a:t>
            </a:r>
            <a:endParaRPr/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03025"/>
            <a:ext cx="1619825" cy="16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412" y="2493962"/>
            <a:ext cx="1042647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313" y="3644162"/>
            <a:ext cx="1176175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1638" y="2243450"/>
            <a:ext cx="1527850" cy="1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3312" y="3644150"/>
            <a:ext cx="1184525" cy="11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2095" y="2243437"/>
            <a:ext cx="1809307" cy="1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94489" y="3639800"/>
            <a:ext cx="1184525" cy="119323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4"/>
          <p:cNvSpPr txBox="1"/>
          <p:nvPr/>
        </p:nvSpPr>
        <p:spPr>
          <a:xfrm>
            <a:off x="2496650" y="4741500"/>
            <a:ext cx="1411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Conv #1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44"/>
          <p:cNvSpPr txBox="1"/>
          <p:nvPr/>
        </p:nvSpPr>
        <p:spPr>
          <a:xfrm>
            <a:off x="4361838" y="4741500"/>
            <a:ext cx="1411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Conv #2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44"/>
          <p:cNvSpPr txBox="1"/>
          <p:nvPr/>
        </p:nvSpPr>
        <p:spPr>
          <a:xfrm>
            <a:off x="6576813" y="4741500"/>
            <a:ext cx="1411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Conv #3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178425" y="705550"/>
            <a:ext cx="19683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Fashion MNIST</a:t>
            </a: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 classification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3 convolutional layers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2 dense layers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Accuracy ~92%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04700" y="624099"/>
            <a:ext cx="4674320" cy="15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311700" y="155875"/>
            <a:ext cx="8520600" cy="6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forward on deeper network</a:t>
            </a:r>
            <a:endParaRPr/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92" y="3164463"/>
            <a:ext cx="923125" cy="9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64475"/>
            <a:ext cx="923125" cy="9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0925" y="1013425"/>
            <a:ext cx="6448275" cy="17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/>
        </p:nvSpPr>
        <p:spPr>
          <a:xfrm>
            <a:off x="152400" y="1056775"/>
            <a:ext cx="22242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CIFAR-10 classification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6 convolutional layers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3 dense layers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Accuracy ~85%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983" y="3164474"/>
            <a:ext cx="923125" cy="9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5"/>
          <p:cNvSpPr txBox="1"/>
          <p:nvPr/>
        </p:nvSpPr>
        <p:spPr>
          <a:xfrm>
            <a:off x="1459700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#1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#13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2766988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#2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#1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4275" y="3164486"/>
            <a:ext cx="923100" cy="9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4074288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#23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2" name="Google Shape;3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1542" y="3164486"/>
            <a:ext cx="923100" cy="9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5"/>
          <p:cNvSpPr txBox="1"/>
          <p:nvPr/>
        </p:nvSpPr>
        <p:spPr>
          <a:xfrm>
            <a:off x="5432050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#4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#26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8808" y="3164477"/>
            <a:ext cx="923125" cy="9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6714063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#5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#17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96100" y="3164313"/>
            <a:ext cx="923100" cy="9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/>
          <p:nvPr/>
        </p:nvSpPr>
        <p:spPr>
          <a:xfrm>
            <a:off x="7996088" y="4225625"/>
            <a:ext cx="92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Conv #6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Unit #43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Backward inspection</a:t>
            </a:r>
            <a:endParaRPr/>
          </a:p>
        </p:txBody>
      </p:sp>
      <p:sp>
        <p:nvSpPr>
          <p:cNvPr id="393" name="Google Shape;393;p46"/>
          <p:cNvSpPr txBox="1"/>
          <p:nvPr>
            <p:ph idx="1" type="body"/>
          </p:nvPr>
        </p:nvSpPr>
        <p:spPr>
          <a:xfrm>
            <a:off x="311700" y="1225225"/>
            <a:ext cx="8520600" cy="11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Starting from an output, a target class, inspect the neurons in previous layers contributing positively or negatively to the activation on this class, given an input sample</a:t>
            </a:r>
            <a:endParaRPr/>
          </a:p>
        </p:txBody>
      </p:sp>
      <p:pic>
        <p:nvPicPr>
          <p:cNvPr id="394" name="Google Shape;3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825" y="2421625"/>
            <a:ext cx="3806336" cy="249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311700" y="46975"/>
            <a:ext cx="8520600" cy="6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Inspection over epochs</a:t>
            </a:r>
            <a:endParaRPr/>
          </a:p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311700" y="709075"/>
            <a:ext cx="85206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Inspect activations, weights and gradients over epochs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4901"/>
            <a:ext cx="4113600" cy="171552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2" name="Google Shape;402;p47"/>
          <p:cNvSpPr/>
          <p:nvPr/>
        </p:nvSpPr>
        <p:spPr>
          <a:xfrm>
            <a:off x="1855050" y="1156500"/>
            <a:ext cx="1026900" cy="2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Epoch 2</a:t>
            </a:r>
            <a:endParaRPr sz="1200"/>
          </a:p>
        </p:txBody>
      </p:sp>
      <p:pic>
        <p:nvPicPr>
          <p:cNvPr id="403" name="Google Shape;4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928" y="1354900"/>
            <a:ext cx="4143372" cy="17155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4" name="Google Shape;404;p47"/>
          <p:cNvSpPr/>
          <p:nvPr/>
        </p:nvSpPr>
        <p:spPr>
          <a:xfrm>
            <a:off x="6247163" y="1156500"/>
            <a:ext cx="1026900" cy="2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Epoch 5</a:t>
            </a:r>
            <a:endParaRPr sz="1200"/>
          </a:p>
        </p:txBody>
      </p:sp>
      <p:pic>
        <p:nvPicPr>
          <p:cNvPr id="405" name="Google Shape;40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688" y="3325900"/>
            <a:ext cx="4127632" cy="17155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6" name="Google Shape;40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8925" y="3326350"/>
            <a:ext cx="4143375" cy="1714623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47"/>
          <p:cNvSpPr/>
          <p:nvPr/>
        </p:nvSpPr>
        <p:spPr>
          <a:xfrm>
            <a:off x="6247163" y="3160050"/>
            <a:ext cx="1026900" cy="2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Epoch 25</a:t>
            </a:r>
            <a:endParaRPr sz="1200"/>
          </a:p>
        </p:txBody>
      </p:sp>
      <p:sp>
        <p:nvSpPr>
          <p:cNvPr id="408" name="Google Shape;408;p47"/>
          <p:cNvSpPr/>
          <p:nvPr/>
        </p:nvSpPr>
        <p:spPr>
          <a:xfrm>
            <a:off x="1855050" y="3160050"/>
            <a:ext cx="1026900" cy="2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Epoch 15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implementation</a:t>
            </a:r>
            <a:endParaRPr/>
          </a:p>
        </p:txBody>
      </p:sp>
      <p:sp>
        <p:nvSpPr>
          <p:cNvPr id="414" name="Google Shape;414;p4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software stack</a:t>
            </a:r>
            <a:endParaRPr/>
          </a:p>
        </p:txBody>
      </p:sp>
      <p:sp>
        <p:nvSpPr>
          <p:cNvPr id="420" name="Google Shape;420;p49"/>
          <p:cNvSpPr/>
          <p:nvPr/>
        </p:nvSpPr>
        <p:spPr>
          <a:xfrm>
            <a:off x="558525" y="3722725"/>
            <a:ext cx="3199500" cy="48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</a:t>
            </a:r>
            <a:endParaRPr/>
          </a:p>
        </p:txBody>
      </p:sp>
      <p:sp>
        <p:nvSpPr>
          <p:cNvPr id="421" name="Google Shape;421;p49"/>
          <p:cNvSpPr/>
          <p:nvPr/>
        </p:nvSpPr>
        <p:spPr>
          <a:xfrm>
            <a:off x="5235050" y="3722725"/>
            <a:ext cx="3199500" cy="48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Client</a:t>
            </a:r>
            <a:endParaRPr/>
          </a:p>
        </p:txBody>
      </p:sp>
      <p:sp>
        <p:nvSpPr>
          <p:cNvPr id="422" name="Google Shape;422;p49"/>
          <p:cNvSpPr/>
          <p:nvPr/>
        </p:nvSpPr>
        <p:spPr>
          <a:xfrm>
            <a:off x="558525" y="3240325"/>
            <a:ext cx="3199500" cy="482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Python runtime</a:t>
            </a:r>
            <a:endParaRPr/>
          </a:p>
        </p:txBody>
      </p:sp>
      <p:sp>
        <p:nvSpPr>
          <p:cNvPr id="423" name="Google Shape;423;p49"/>
          <p:cNvSpPr/>
          <p:nvPr/>
        </p:nvSpPr>
        <p:spPr>
          <a:xfrm>
            <a:off x="5235050" y="3240325"/>
            <a:ext cx="3199500" cy="482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Browser (JS runtime)</a:t>
            </a:r>
            <a:endParaRPr/>
          </a:p>
        </p:txBody>
      </p:sp>
      <p:sp>
        <p:nvSpPr>
          <p:cNvPr id="424" name="Google Shape;424;p49"/>
          <p:cNvSpPr/>
          <p:nvPr/>
        </p:nvSpPr>
        <p:spPr>
          <a:xfrm>
            <a:off x="558525" y="2757925"/>
            <a:ext cx="15957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Flask web server</a:t>
            </a:r>
            <a:endParaRPr/>
          </a:p>
        </p:txBody>
      </p:sp>
      <p:sp>
        <p:nvSpPr>
          <p:cNvPr id="425" name="Google Shape;425;p49"/>
          <p:cNvSpPr/>
          <p:nvPr/>
        </p:nvSpPr>
        <p:spPr>
          <a:xfrm>
            <a:off x="2154225" y="2757925"/>
            <a:ext cx="16038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Plotly</a:t>
            </a:r>
            <a:endParaRPr/>
          </a:p>
        </p:txBody>
      </p:sp>
      <p:sp>
        <p:nvSpPr>
          <p:cNvPr id="426" name="Google Shape;426;p49"/>
          <p:cNvSpPr/>
          <p:nvPr/>
        </p:nvSpPr>
        <p:spPr>
          <a:xfrm>
            <a:off x="558525" y="2275525"/>
            <a:ext cx="31995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Dash</a:t>
            </a:r>
            <a:endParaRPr/>
          </a:p>
        </p:txBody>
      </p:sp>
      <p:sp>
        <p:nvSpPr>
          <p:cNvPr id="427" name="Google Shape;427;p49"/>
          <p:cNvSpPr/>
          <p:nvPr/>
        </p:nvSpPr>
        <p:spPr>
          <a:xfrm>
            <a:off x="558525" y="1793125"/>
            <a:ext cx="3199500" cy="4824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</a:t>
            </a:r>
            <a:endParaRPr/>
          </a:p>
        </p:txBody>
      </p:sp>
      <p:sp>
        <p:nvSpPr>
          <p:cNvPr id="428" name="Google Shape;428;p49"/>
          <p:cNvSpPr/>
          <p:nvPr/>
        </p:nvSpPr>
        <p:spPr>
          <a:xfrm>
            <a:off x="6830750" y="2757925"/>
            <a:ext cx="16038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Plotly.js</a:t>
            </a:r>
            <a:endParaRPr/>
          </a:p>
        </p:txBody>
      </p:sp>
      <p:sp>
        <p:nvSpPr>
          <p:cNvPr id="429" name="Google Shape;429;p49"/>
          <p:cNvSpPr/>
          <p:nvPr/>
        </p:nvSpPr>
        <p:spPr>
          <a:xfrm>
            <a:off x="5235050" y="2757925"/>
            <a:ext cx="15957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React.js</a:t>
            </a:r>
            <a:endParaRPr/>
          </a:p>
        </p:txBody>
      </p:sp>
      <p:sp>
        <p:nvSpPr>
          <p:cNvPr id="430" name="Google Shape;430;p49"/>
          <p:cNvSpPr/>
          <p:nvPr/>
        </p:nvSpPr>
        <p:spPr>
          <a:xfrm>
            <a:off x="5235050" y="1793125"/>
            <a:ext cx="3199500" cy="4824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application</a:t>
            </a:r>
            <a:endParaRPr/>
          </a:p>
        </p:txBody>
      </p:sp>
      <p:sp>
        <p:nvSpPr>
          <p:cNvPr id="431" name="Google Shape;431;p49"/>
          <p:cNvSpPr/>
          <p:nvPr/>
        </p:nvSpPr>
        <p:spPr>
          <a:xfrm>
            <a:off x="5235050" y="2275525"/>
            <a:ext cx="16038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Dash components</a:t>
            </a:r>
            <a:endParaRPr/>
          </a:p>
        </p:txBody>
      </p:sp>
      <p:sp>
        <p:nvSpPr>
          <p:cNvPr id="432" name="Google Shape;432;p49"/>
          <p:cNvSpPr/>
          <p:nvPr/>
        </p:nvSpPr>
        <p:spPr>
          <a:xfrm>
            <a:off x="6830750" y="2275525"/>
            <a:ext cx="1603800" cy="482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Dash Bootstrap components</a:t>
            </a:r>
            <a:endParaRPr/>
          </a:p>
        </p:txBody>
      </p:sp>
      <p:cxnSp>
        <p:nvCxnSpPr>
          <p:cNvPr id="433" name="Google Shape;433;p49"/>
          <p:cNvCxnSpPr>
            <a:stCxn id="420" idx="2"/>
            <a:endCxn id="421" idx="2"/>
          </p:cNvCxnSpPr>
          <p:nvPr/>
        </p:nvCxnSpPr>
        <p:spPr>
          <a:xfrm flipH="1" rot="-5400000">
            <a:off x="4496175" y="1867225"/>
            <a:ext cx="600" cy="4676400"/>
          </a:xfrm>
          <a:prstGeom prst="bentConnector3">
            <a:avLst>
              <a:gd fmla="val 101787500" name="adj1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architecture</a:t>
            </a:r>
            <a:endParaRPr/>
          </a:p>
        </p:txBody>
      </p:sp>
      <p:sp>
        <p:nvSpPr>
          <p:cNvPr id="439" name="Google Shape;439;p50"/>
          <p:cNvSpPr/>
          <p:nvPr/>
        </p:nvSpPr>
        <p:spPr>
          <a:xfrm>
            <a:off x="3658350" y="1365650"/>
            <a:ext cx="1827300" cy="545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Dash app</a:t>
            </a:r>
            <a:endParaRPr/>
          </a:p>
        </p:txBody>
      </p:sp>
      <p:sp>
        <p:nvSpPr>
          <p:cNvPr id="440" name="Google Shape;440;p50"/>
          <p:cNvSpPr/>
          <p:nvPr/>
        </p:nvSpPr>
        <p:spPr>
          <a:xfrm>
            <a:off x="741200" y="1365650"/>
            <a:ext cx="1827300" cy="5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main</a:t>
            </a:r>
            <a:endParaRPr/>
          </a:p>
        </p:txBody>
      </p:sp>
      <p:cxnSp>
        <p:nvCxnSpPr>
          <p:cNvPr id="441" name="Google Shape;441;p50"/>
          <p:cNvCxnSpPr>
            <a:stCxn id="439" idx="1"/>
            <a:endCxn id="440" idx="3"/>
          </p:cNvCxnSpPr>
          <p:nvPr/>
        </p:nvCxnSpPr>
        <p:spPr>
          <a:xfrm rot="10800000">
            <a:off x="2568450" y="1638200"/>
            <a:ext cx="1089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0"/>
          <p:cNvSpPr/>
          <p:nvPr/>
        </p:nvSpPr>
        <p:spPr>
          <a:xfrm>
            <a:off x="741200" y="2450825"/>
            <a:ext cx="1827300" cy="5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widgets.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Router</a:t>
            </a:r>
            <a:endParaRPr/>
          </a:p>
        </p:txBody>
      </p:sp>
      <p:cxnSp>
        <p:nvCxnSpPr>
          <p:cNvPr id="443" name="Google Shape;443;p50"/>
          <p:cNvCxnSpPr>
            <a:stCxn id="442" idx="0"/>
            <a:endCxn id="440" idx="2"/>
          </p:cNvCxnSpPr>
          <p:nvPr/>
        </p:nvCxnSpPr>
        <p:spPr>
          <a:xfrm rot="10800000">
            <a:off x="1654850" y="1910825"/>
            <a:ext cx="0" cy="54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0"/>
          <p:cNvSpPr/>
          <p:nvPr/>
        </p:nvSpPr>
        <p:spPr>
          <a:xfrm>
            <a:off x="741200" y="3362000"/>
            <a:ext cx="1827300" cy="545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pages[] : AbstractDashboard</a:t>
            </a:r>
            <a:endParaRPr/>
          </a:p>
        </p:txBody>
      </p:sp>
      <p:cxnSp>
        <p:nvCxnSpPr>
          <p:cNvPr id="445" name="Google Shape;445;p50"/>
          <p:cNvCxnSpPr>
            <a:stCxn id="444" idx="0"/>
            <a:endCxn id="442" idx="2"/>
          </p:cNvCxnSpPr>
          <p:nvPr/>
        </p:nvCxnSpPr>
        <p:spPr>
          <a:xfrm rot="10800000">
            <a:off x="1654850" y="2996000"/>
            <a:ext cx="0" cy="36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446" name="Google Shape;446;p50"/>
          <p:cNvSpPr/>
          <p:nvPr/>
        </p:nvSpPr>
        <p:spPr>
          <a:xfrm>
            <a:off x="6100075" y="2450863"/>
            <a:ext cx="2617200" cy="5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bridge.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AbstractModelSequence</a:t>
            </a:r>
            <a:endParaRPr/>
          </a:p>
        </p:txBody>
      </p:sp>
      <p:sp>
        <p:nvSpPr>
          <p:cNvPr id="447" name="Google Shape;447;p50"/>
          <p:cNvSpPr/>
          <p:nvPr/>
        </p:nvSpPr>
        <p:spPr>
          <a:xfrm>
            <a:off x="6100075" y="3362038"/>
            <a:ext cx="2617200" cy="545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bridge.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Keras</a:t>
            </a:r>
            <a:r>
              <a:rPr lang="fr"/>
              <a:t>ModelSequence</a:t>
            </a:r>
            <a:endParaRPr/>
          </a:p>
        </p:txBody>
      </p:sp>
      <p:cxnSp>
        <p:nvCxnSpPr>
          <p:cNvPr id="448" name="Google Shape;448;p50"/>
          <p:cNvCxnSpPr>
            <a:stCxn id="447" idx="0"/>
            <a:endCxn id="446" idx="2"/>
          </p:cNvCxnSpPr>
          <p:nvPr/>
        </p:nvCxnSpPr>
        <p:spPr>
          <a:xfrm rot="10800000">
            <a:off x="7408675" y="2996038"/>
            <a:ext cx="0" cy="36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0"/>
          <p:cNvSpPr txBox="1"/>
          <p:nvPr/>
        </p:nvSpPr>
        <p:spPr>
          <a:xfrm>
            <a:off x="7408675" y="2984638"/>
            <a:ext cx="114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Implement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50"/>
          <p:cNvSpPr/>
          <p:nvPr/>
        </p:nvSpPr>
        <p:spPr>
          <a:xfrm>
            <a:off x="408500" y="4273175"/>
            <a:ext cx="2489700" cy="545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main_model_selection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main_network_view</a:t>
            </a:r>
            <a:endParaRPr sz="1200"/>
          </a:p>
        </p:txBody>
      </p:sp>
      <p:cxnSp>
        <p:nvCxnSpPr>
          <p:cNvPr id="451" name="Google Shape;451;p50"/>
          <p:cNvCxnSpPr>
            <a:stCxn id="450" idx="0"/>
            <a:endCxn id="444" idx="2"/>
          </p:cNvCxnSpPr>
          <p:nvPr/>
        </p:nvCxnSpPr>
        <p:spPr>
          <a:xfrm flipH="1" rot="10800000">
            <a:off x="1653350" y="3907175"/>
            <a:ext cx="1500" cy="36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50"/>
          <p:cNvSpPr txBox="1"/>
          <p:nvPr/>
        </p:nvSpPr>
        <p:spPr>
          <a:xfrm>
            <a:off x="1686875" y="3895775"/>
            <a:ext cx="114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Implement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3" name="Google Shape;453;p50"/>
          <p:cNvCxnSpPr>
            <a:stCxn id="446" idx="0"/>
            <a:endCxn id="440" idx="2"/>
          </p:cNvCxnSpPr>
          <p:nvPr/>
        </p:nvCxnSpPr>
        <p:spPr>
          <a:xfrm flipH="1" rot="5400000">
            <a:off x="4261825" y="-695987"/>
            <a:ext cx="540000" cy="5753700"/>
          </a:xfrm>
          <a:prstGeom prst="bent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50"/>
          <p:cNvSpPr/>
          <p:nvPr/>
        </p:nvSpPr>
        <p:spPr>
          <a:xfrm>
            <a:off x="6495025" y="1365650"/>
            <a:ext cx="1827300" cy="545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Flask server</a:t>
            </a:r>
            <a:endParaRPr/>
          </a:p>
        </p:txBody>
      </p:sp>
      <p:cxnSp>
        <p:nvCxnSpPr>
          <p:cNvPr id="455" name="Google Shape;455;p50"/>
          <p:cNvCxnSpPr>
            <a:stCxn id="454" idx="1"/>
            <a:endCxn id="439" idx="3"/>
          </p:cNvCxnSpPr>
          <p:nvPr/>
        </p:nvCxnSpPr>
        <p:spPr>
          <a:xfrm rot="10800000">
            <a:off x="5485525" y="1638200"/>
            <a:ext cx="100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50"/>
          <p:cNvSpPr/>
          <p:nvPr/>
        </p:nvSpPr>
        <p:spPr>
          <a:xfrm>
            <a:off x="3618113" y="2451000"/>
            <a:ext cx="1827300" cy="5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Grapher</a:t>
            </a:r>
            <a:endParaRPr/>
          </a:p>
        </p:txBody>
      </p:sp>
      <p:cxnSp>
        <p:nvCxnSpPr>
          <p:cNvPr id="457" name="Google Shape;457;p50"/>
          <p:cNvCxnSpPr>
            <a:stCxn id="440" idx="2"/>
            <a:endCxn id="456" idx="0"/>
          </p:cNvCxnSpPr>
          <p:nvPr/>
        </p:nvCxnSpPr>
        <p:spPr>
          <a:xfrm flipH="1" rot="-5400000">
            <a:off x="2823200" y="742400"/>
            <a:ext cx="540300" cy="28770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50"/>
          <p:cNvSpPr/>
          <p:nvPr/>
        </p:nvSpPr>
        <p:spPr>
          <a:xfrm>
            <a:off x="3619600" y="3362175"/>
            <a:ext cx="1827300" cy="545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layers</a:t>
            </a:r>
            <a:r>
              <a:rPr lang="fr"/>
              <a:t>[] : </a:t>
            </a:r>
            <a:r>
              <a:rPr lang="fr" sz="1200"/>
              <a:t>layers.</a:t>
            </a:r>
            <a:r>
              <a:rPr lang="fr"/>
              <a:t>AbstractLayer</a:t>
            </a:r>
            <a:endParaRPr/>
          </a:p>
        </p:txBody>
      </p:sp>
      <p:cxnSp>
        <p:nvCxnSpPr>
          <p:cNvPr id="459" name="Google Shape;459;p50"/>
          <p:cNvCxnSpPr>
            <a:stCxn id="458" idx="0"/>
            <a:endCxn id="456" idx="2"/>
          </p:cNvCxnSpPr>
          <p:nvPr/>
        </p:nvCxnSpPr>
        <p:spPr>
          <a:xfrm rot="10800000">
            <a:off x="4531750" y="2996175"/>
            <a:ext cx="1500" cy="36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460" name="Google Shape;460;p50"/>
          <p:cNvSpPr/>
          <p:nvPr/>
        </p:nvSpPr>
        <p:spPr>
          <a:xfrm>
            <a:off x="3286900" y="4273350"/>
            <a:ext cx="2489700" cy="630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layers.Convo2D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layers.Dense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layers.Input</a:t>
            </a:r>
            <a:endParaRPr sz="1200"/>
          </a:p>
        </p:txBody>
      </p:sp>
      <p:cxnSp>
        <p:nvCxnSpPr>
          <p:cNvPr id="461" name="Google Shape;461;p50"/>
          <p:cNvCxnSpPr>
            <a:stCxn id="460" idx="0"/>
            <a:endCxn id="458" idx="2"/>
          </p:cNvCxnSpPr>
          <p:nvPr/>
        </p:nvCxnSpPr>
        <p:spPr>
          <a:xfrm flipH="1" rot="10800000">
            <a:off x="4531750" y="3907350"/>
            <a:ext cx="1500" cy="36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50"/>
          <p:cNvSpPr txBox="1"/>
          <p:nvPr/>
        </p:nvSpPr>
        <p:spPr>
          <a:xfrm>
            <a:off x="4565275" y="3895950"/>
            <a:ext cx="114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Implement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type="title"/>
          </p:nvPr>
        </p:nvSpPr>
        <p:spPr>
          <a:xfrm>
            <a:off x="311700" y="180025"/>
            <a:ext cx="85206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 Viewer layer connection plot</a:t>
            </a:r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2960225" y="1447879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1"/>
          <p:cNvSpPr/>
          <p:nvPr/>
        </p:nvSpPr>
        <p:spPr>
          <a:xfrm>
            <a:off x="2960225" y="1707333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1"/>
          <p:cNvSpPr/>
          <p:nvPr/>
        </p:nvSpPr>
        <p:spPr>
          <a:xfrm>
            <a:off x="2960225" y="196678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2960225" y="2226242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1"/>
          <p:cNvSpPr/>
          <p:nvPr/>
        </p:nvSpPr>
        <p:spPr>
          <a:xfrm>
            <a:off x="2960225" y="2485696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1"/>
          <p:cNvSpPr/>
          <p:nvPr/>
        </p:nvSpPr>
        <p:spPr>
          <a:xfrm>
            <a:off x="2960225" y="274515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1"/>
          <p:cNvSpPr/>
          <p:nvPr/>
        </p:nvSpPr>
        <p:spPr>
          <a:xfrm>
            <a:off x="2960225" y="1188425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1"/>
          <p:cNvSpPr/>
          <p:nvPr/>
        </p:nvSpPr>
        <p:spPr>
          <a:xfrm>
            <a:off x="2960225" y="3264054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1"/>
          <p:cNvSpPr/>
          <p:nvPr/>
        </p:nvSpPr>
        <p:spPr>
          <a:xfrm>
            <a:off x="2960225" y="352350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1"/>
          <p:cNvSpPr/>
          <p:nvPr/>
        </p:nvSpPr>
        <p:spPr>
          <a:xfrm>
            <a:off x="2960225" y="3782963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1"/>
          <p:cNvSpPr/>
          <p:nvPr/>
        </p:nvSpPr>
        <p:spPr>
          <a:xfrm>
            <a:off x="2960225" y="4042417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1"/>
          <p:cNvSpPr/>
          <p:nvPr/>
        </p:nvSpPr>
        <p:spPr>
          <a:xfrm>
            <a:off x="2960225" y="4301871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1"/>
          <p:cNvSpPr/>
          <p:nvPr/>
        </p:nvSpPr>
        <p:spPr>
          <a:xfrm>
            <a:off x="2960225" y="300460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1"/>
          <p:cNvSpPr/>
          <p:nvPr/>
        </p:nvSpPr>
        <p:spPr>
          <a:xfrm>
            <a:off x="4820150" y="1447879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1"/>
          <p:cNvSpPr/>
          <p:nvPr/>
        </p:nvSpPr>
        <p:spPr>
          <a:xfrm>
            <a:off x="4820150" y="1707333"/>
            <a:ext cx="215400" cy="215400"/>
          </a:xfrm>
          <a:prstGeom prst="ellips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1"/>
          <p:cNvSpPr/>
          <p:nvPr/>
        </p:nvSpPr>
        <p:spPr>
          <a:xfrm>
            <a:off x="4820150" y="196678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1"/>
          <p:cNvSpPr/>
          <p:nvPr/>
        </p:nvSpPr>
        <p:spPr>
          <a:xfrm>
            <a:off x="4820150" y="2226242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1"/>
          <p:cNvSpPr/>
          <p:nvPr/>
        </p:nvSpPr>
        <p:spPr>
          <a:xfrm>
            <a:off x="4820150" y="2485696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4820150" y="274515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1"/>
          <p:cNvSpPr/>
          <p:nvPr/>
        </p:nvSpPr>
        <p:spPr>
          <a:xfrm>
            <a:off x="4820150" y="1188425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1"/>
          <p:cNvSpPr/>
          <p:nvPr/>
        </p:nvSpPr>
        <p:spPr>
          <a:xfrm>
            <a:off x="4820150" y="3264054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1"/>
          <p:cNvSpPr/>
          <p:nvPr/>
        </p:nvSpPr>
        <p:spPr>
          <a:xfrm>
            <a:off x="4820150" y="352350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1"/>
          <p:cNvSpPr/>
          <p:nvPr/>
        </p:nvSpPr>
        <p:spPr>
          <a:xfrm>
            <a:off x="4820150" y="3782963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1"/>
          <p:cNvSpPr/>
          <p:nvPr/>
        </p:nvSpPr>
        <p:spPr>
          <a:xfrm>
            <a:off x="4820150" y="4042417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1"/>
          <p:cNvSpPr/>
          <p:nvPr/>
        </p:nvSpPr>
        <p:spPr>
          <a:xfrm>
            <a:off x="4820150" y="300460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1"/>
          <p:cNvSpPr/>
          <p:nvPr/>
        </p:nvSpPr>
        <p:spPr>
          <a:xfrm>
            <a:off x="6576350" y="1447879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1"/>
          <p:cNvSpPr/>
          <p:nvPr/>
        </p:nvSpPr>
        <p:spPr>
          <a:xfrm>
            <a:off x="6576350" y="1707333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6576350" y="196678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1"/>
          <p:cNvSpPr/>
          <p:nvPr/>
        </p:nvSpPr>
        <p:spPr>
          <a:xfrm>
            <a:off x="6576350" y="2226242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1"/>
          <p:cNvSpPr/>
          <p:nvPr/>
        </p:nvSpPr>
        <p:spPr>
          <a:xfrm>
            <a:off x="6576350" y="2485696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1"/>
          <p:cNvSpPr/>
          <p:nvPr/>
        </p:nvSpPr>
        <p:spPr>
          <a:xfrm>
            <a:off x="6576350" y="274515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1"/>
          <p:cNvSpPr/>
          <p:nvPr/>
        </p:nvSpPr>
        <p:spPr>
          <a:xfrm>
            <a:off x="6576350" y="1188425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1"/>
          <p:cNvSpPr/>
          <p:nvPr/>
        </p:nvSpPr>
        <p:spPr>
          <a:xfrm>
            <a:off x="6576350" y="3264054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1"/>
          <p:cNvSpPr/>
          <p:nvPr/>
        </p:nvSpPr>
        <p:spPr>
          <a:xfrm>
            <a:off x="6576350" y="352350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1"/>
          <p:cNvSpPr/>
          <p:nvPr/>
        </p:nvSpPr>
        <p:spPr>
          <a:xfrm>
            <a:off x="6576350" y="3782963"/>
            <a:ext cx="215400" cy="215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1"/>
          <p:cNvSpPr/>
          <p:nvPr/>
        </p:nvSpPr>
        <p:spPr>
          <a:xfrm>
            <a:off x="6576350" y="4042417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1"/>
          <p:cNvSpPr/>
          <p:nvPr/>
        </p:nvSpPr>
        <p:spPr>
          <a:xfrm>
            <a:off x="6576350" y="300460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51"/>
          <p:cNvCxnSpPr>
            <a:stCxn id="482" idx="2"/>
            <a:endCxn id="468" idx="6"/>
          </p:cNvCxnSpPr>
          <p:nvPr/>
        </p:nvCxnSpPr>
        <p:spPr>
          <a:xfrm rot="10800000">
            <a:off x="3175550" y="1555533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51"/>
          <p:cNvCxnSpPr>
            <a:stCxn id="482" idx="2"/>
            <a:endCxn id="471" idx="6"/>
          </p:cNvCxnSpPr>
          <p:nvPr/>
        </p:nvCxnSpPr>
        <p:spPr>
          <a:xfrm flipH="1">
            <a:off x="3175550" y="1815033"/>
            <a:ext cx="1644600" cy="519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51"/>
          <p:cNvCxnSpPr>
            <a:stCxn id="482" idx="2"/>
            <a:endCxn id="477" idx="6"/>
          </p:cNvCxnSpPr>
          <p:nvPr/>
        </p:nvCxnSpPr>
        <p:spPr>
          <a:xfrm flipH="1">
            <a:off x="3175550" y="1815033"/>
            <a:ext cx="1644600" cy="2075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51"/>
          <p:cNvCxnSpPr>
            <a:stCxn id="482" idx="6"/>
            <a:endCxn id="502" idx="2"/>
          </p:cNvCxnSpPr>
          <p:nvPr/>
        </p:nvCxnSpPr>
        <p:spPr>
          <a:xfrm>
            <a:off x="5035550" y="1815033"/>
            <a:ext cx="1540800" cy="207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51"/>
          <p:cNvCxnSpPr>
            <a:stCxn id="482" idx="6"/>
            <a:endCxn id="496" idx="2"/>
          </p:cNvCxnSpPr>
          <p:nvPr/>
        </p:nvCxnSpPr>
        <p:spPr>
          <a:xfrm>
            <a:off x="5035550" y="1815033"/>
            <a:ext cx="1540800" cy="51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51"/>
          <p:cNvCxnSpPr>
            <a:stCxn id="482" idx="6"/>
            <a:endCxn id="497" idx="2"/>
          </p:cNvCxnSpPr>
          <p:nvPr/>
        </p:nvCxnSpPr>
        <p:spPr>
          <a:xfrm>
            <a:off x="5035550" y="1815033"/>
            <a:ext cx="1540800" cy="77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51"/>
          <p:cNvSpPr txBox="1"/>
          <p:nvPr/>
        </p:nvSpPr>
        <p:spPr>
          <a:xfrm>
            <a:off x="4345400" y="4561350"/>
            <a:ext cx="11649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Selected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Unit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51"/>
          <p:cNvSpPr txBox="1"/>
          <p:nvPr/>
        </p:nvSpPr>
        <p:spPr>
          <a:xfrm>
            <a:off x="2218175" y="4607400"/>
            <a:ext cx="16995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Connected unit become “active”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51"/>
          <p:cNvSpPr/>
          <p:nvPr/>
        </p:nvSpPr>
        <p:spPr>
          <a:xfrm>
            <a:off x="884900" y="2485696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1"/>
          <p:cNvSpPr/>
          <p:nvPr/>
        </p:nvSpPr>
        <p:spPr>
          <a:xfrm>
            <a:off x="884900" y="274515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1"/>
          <p:cNvSpPr/>
          <p:nvPr/>
        </p:nvSpPr>
        <p:spPr>
          <a:xfrm>
            <a:off x="884900" y="3264054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884900" y="352350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884900" y="3782963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1"/>
          <p:cNvSpPr/>
          <p:nvPr/>
        </p:nvSpPr>
        <p:spPr>
          <a:xfrm>
            <a:off x="884900" y="300460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1"/>
          <p:cNvSpPr/>
          <p:nvPr/>
        </p:nvSpPr>
        <p:spPr>
          <a:xfrm>
            <a:off x="884900" y="1449304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1"/>
          <p:cNvSpPr/>
          <p:nvPr/>
        </p:nvSpPr>
        <p:spPr>
          <a:xfrm>
            <a:off x="884900" y="1708758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1"/>
          <p:cNvSpPr/>
          <p:nvPr/>
        </p:nvSpPr>
        <p:spPr>
          <a:xfrm>
            <a:off x="884900" y="1968213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1"/>
          <p:cNvSpPr/>
          <p:nvPr/>
        </p:nvSpPr>
        <p:spPr>
          <a:xfrm>
            <a:off x="884900" y="2227667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1"/>
          <p:cNvSpPr/>
          <p:nvPr/>
        </p:nvSpPr>
        <p:spPr>
          <a:xfrm>
            <a:off x="884900" y="1189850"/>
            <a:ext cx="215400" cy="21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4" name="Google Shape;524;p51"/>
          <p:cNvCxnSpPr/>
          <p:nvPr/>
        </p:nvCxnSpPr>
        <p:spPr>
          <a:xfrm rot="10800000">
            <a:off x="1315625" y="1296033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51"/>
          <p:cNvCxnSpPr>
            <a:stCxn id="468" idx="2"/>
          </p:cNvCxnSpPr>
          <p:nvPr/>
        </p:nvCxnSpPr>
        <p:spPr>
          <a:xfrm rot="10800000">
            <a:off x="1356425" y="1512379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51"/>
          <p:cNvCxnSpPr>
            <a:stCxn id="468" idx="2"/>
          </p:cNvCxnSpPr>
          <p:nvPr/>
        </p:nvCxnSpPr>
        <p:spPr>
          <a:xfrm flipH="1">
            <a:off x="1348325" y="1555579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51"/>
          <p:cNvCxnSpPr/>
          <p:nvPr/>
        </p:nvCxnSpPr>
        <p:spPr>
          <a:xfrm rot="10800000">
            <a:off x="1315550" y="2061758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51"/>
          <p:cNvCxnSpPr/>
          <p:nvPr/>
        </p:nvCxnSpPr>
        <p:spPr>
          <a:xfrm rot="10800000">
            <a:off x="1356350" y="2278104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51"/>
          <p:cNvCxnSpPr/>
          <p:nvPr/>
        </p:nvCxnSpPr>
        <p:spPr>
          <a:xfrm flipH="1">
            <a:off x="1348250" y="2321304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51"/>
          <p:cNvCxnSpPr/>
          <p:nvPr/>
        </p:nvCxnSpPr>
        <p:spPr>
          <a:xfrm rot="10800000">
            <a:off x="1315625" y="3631233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51"/>
          <p:cNvCxnSpPr/>
          <p:nvPr/>
        </p:nvCxnSpPr>
        <p:spPr>
          <a:xfrm rot="10800000">
            <a:off x="1356425" y="3847579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51"/>
          <p:cNvCxnSpPr/>
          <p:nvPr/>
        </p:nvCxnSpPr>
        <p:spPr>
          <a:xfrm flipH="1">
            <a:off x="1348325" y="3890779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51"/>
          <p:cNvCxnSpPr/>
          <p:nvPr/>
        </p:nvCxnSpPr>
        <p:spPr>
          <a:xfrm flipH="1" rot="10800000">
            <a:off x="6791750" y="3657208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51"/>
          <p:cNvCxnSpPr/>
          <p:nvPr/>
        </p:nvCxnSpPr>
        <p:spPr>
          <a:xfrm flipH="1" rot="10800000">
            <a:off x="6791750" y="3873554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51"/>
          <p:cNvCxnSpPr/>
          <p:nvPr/>
        </p:nvCxnSpPr>
        <p:spPr>
          <a:xfrm>
            <a:off x="6791750" y="3916754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51"/>
          <p:cNvCxnSpPr/>
          <p:nvPr/>
        </p:nvCxnSpPr>
        <p:spPr>
          <a:xfrm flipH="1" rot="10800000">
            <a:off x="6791750" y="2062496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51"/>
          <p:cNvCxnSpPr/>
          <p:nvPr/>
        </p:nvCxnSpPr>
        <p:spPr>
          <a:xfrm flipH="1" rot="10800000">
            <a:off x="6791750" y="2278842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51"/>
          <p:cNvCxnSpPr/>
          <p:nvPr/>
        </p:nvCxnSpPr>
        <p:spPr>
          <a:xfrm>
            <a:off x="6791750" y="2322042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51"/>
          <p:cNvCxnSpPr/>
          <p:nvPr/>
        </p:nvCxnSpPr>
        <p:spPr>
          <a:xfrm flipH="1" rot="10800000">
            <a:off x="6791750" y="2321971"/>
            <a:ext cx="1644600" cy="259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51"/>
          <p:cNvCxnSpPr/>
          <p:nvPr/>
        </p:nvCxnSpPr>
        <p:spPr>
          <a:xfrm flipH="1" rot="10800000">
            <a:off x="6791750" y="2538317"/>
            <a:ext cx="1603800" cy="4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51"/>
          <p:cNvCxnSpPr/>
          <p:nvPr/>
        </p:nvCxnSpPr>
        <p:spPr>
          <a:xfrm>
            <a:off x="6791750" y="2581517"/>
            <a:ext cx="1611900" cy="1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51"/>
          <p:cNvSpPr txBox="1"/>
          <p:nvPr/>
        </p:nvSpPr>
        <p:spPr>
          <a:xfrm>
            <a:off x="367800" y="4607400"/>
            <a:ext cx="16995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Continue backward with active list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51"/>
          <p:cNvSpPr txBox="1"/>
          <p:nvPr/>
        </p:nvSpPr>
        <p:spPr>
          <a:xfrm>
            <a:off x="7294425" y="4561350"/>
            <a:ext cx="16995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Continue forward with active list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4294967295" type="body"/>
          </p:nvPr>
        </p:nvSpPr>
        <p:spPr>
          <a:xfrm>
            <a:off x="3103800" y="2857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04/02/2020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P2 Presentation + 1er Meeting with representatives from </a:t>
            </a:r>
            <a:r>
              <a:rPr i="1" lang="fr" sz="1100"/>
              <a:t>Ministère</a:t>
            </a:r>
            <a:endParaRPr sz="1100"/>
          </a:p>
        </p:txBody>
      </p:sp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1629250" y="1111700"/>
            <a:ext cx="21744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08/01/2020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1st Phone Call with </a:t>
            </a:r>
            <a:r>
              <a:rPr i="1" lang="fr" sz="1100"/>
              <a:t>Ministère</a:t>
            </a:r>
            <a:endParaRPr i="1" sz="1100"/>
          </a:p>
        </p:txBody>
      </p:sp>
      <p:cxnSp>
        <p:nvCxnSpPr>
          <p:cNvPr id="87" name="Google Shape;87;p16"/>
          <p:cNvCxnSpPr/>
          <p:nvPr/>
        </p:nvCxnSpPr>
        <p:spPr>
          <a:xfrm>
            <a:off x="420075" y="2546037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Roadmap</a:t>
            </a:r>
            <a:endParaRPr/>
          </a:p>
        </p:txBody>
      </p:sp>
      <p:grpSp>
        <p:nvGrpSpPr>
          <p:cNvPr id="89" name="Google Shape;89;p16"/>
          <p:cNvGrpSpPr/>
          <p:nvPr/>
        </p:nvGrpSpPr>
        <p:grpSpPr>
          <a:xfrm>
            <a:off x="369350" y="2483883"/>
            <a:ext cx="129000" cy="770742"/>
            <a:chOff x="369350" y="2864883"/>
            <a:chExt cx="129000" cy="770742"/>
          </a:xfrm>
        </p:grpSpPr>
        <p:sp>
          <p:nvSpPr>
            <p:cNvPr id="90" name="Google Shape;90;p16"/>
            <p:cNvSpPr/>
            <p:nvPr/>
          </p:nvSpPr>
          <p:spPr>
            <a:xfrm>
              <a:off x="369350" y="286488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" name="Google Shape;91;p16"/>
            <p:cNvCxnSpPr/>
            <p:nvPr/>
          </p:nvCxnSpPr>
          <p:spPr>
            <a:xfrm>
              <a:off x="433850" y="2991525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464100" y="2857125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11/2019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Project launch</a:t>
            </a:r>
            <a:endParaRPr sz="1100"/>
          </a:p>
        </p:txBody>
      </p:sp>
      <p:grpSp>
        <p:nvGrpSpPr>
          <p:cNvPr id="93" name="Google Shape;93;p16"/>
          <p:cNvGrpSpPr/>
          <p:nvPr/>
        </p:nvGrpSpPr>
        <p:grpSpPr>
          <a:xfrm>
            <a:off x="1553050" y="1355575"/>
            <a:ext cx="129000" cy="1254971"/>
            <a:chOff x="1553050" y="1736575"/>
            <a:chExt cx="129000" cy="1254971"/>
          </a:xfrm>
        </p:grpSpPr>
        <p:sp>
          <p:nvSpPr>
            <p:cNvPr id="94" name="Google Shape;94;p16"/>
            <p:cNvSpPr/>
            <p:nvPr/>
          </p:nvSpPr>
          <p:spPr>
            <a:xfrm>
              <a:off x="1553050" y="2862546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" name="Google Shape;95;p16"/>
            <p:cNvCxnSpPr/>
            <p:nvPr/>
          </p:nvCxnSpPr>
          <p:spPr>
            <a:xfrm rot="10800000">
              <a:off x="161412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96" name="Google Shape;96;p16"/>
          <p:cNvGrpSpPr/>
          <p:nvPr/>
        </p:nvGrpSpPr>
        <p:grpSpPr>
          <a:xfrm>
            <a:off x="3027600" y="2481533"/>
            <a:ext cx="129000" cy="773079"/>
            <a:chOff x="3484800" y="2862533"/>
            <a:chExt cx="129000" cy="773079"/>
          </a:xfrm>
        </p:grpSpPr>
        <p:sp>
          <p:nvSpPr>
            <p:cNvPr id="97" name="Google Shape;97;p16"/>
            <p:cNvSpPr/>
            <p:nvPr/>
          </p:nvSpPr>
          <p:spPr>
            <a:xfrm>
              <a:off x="3484800" y="286253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" name="Google Shape;98;p16"/>
            <p:cNvCxnSpPr/>
            <p:nvPr/>
          </p:nvCxnSpPr>
          <p:spPr>
            <a:xfrm>
              <a:off x="35462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99" name="Google Shape;99;p16"/>
          <p:cNvGrpSpPr/>
          <p:nvPr/>
        </p:nvGrpSpPr>
        <p:grpSpPr>
          <a:xfrm>
            <a:off x="5144075" y="1355575"/>
            <a:ext cx="129000" cy="1257296"/>
            <a:chOff x="5144075" y="1736575"/>
            <a:chExt cx="129000" cy="1257296"/>
          </a:xfrm>
        </p:grpSpPr>
        <p:sp>
          <p:nvSpPr>
            <p:cNvPr id="100" name="Google Shape;100;p16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1" name="Google Shape;101;p16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02" name="Google Shape;102;p16"/>
          <p:cNvSpPr txBox="1"/>
          <p:nvPr>
            <p:ph idx="4294967295" type="body"/>
          </p:nvPr>
        </p:nvSpPr>
        <p:spPr>
          <a:xfrm>
            <a:off x="5220275" y="1111700"/>
            <a:ext cx="2174400" cy="109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00"/>
                </a:solidFill>
              </a:rPr>
              <a:t>28/04/2020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P3 Presentation (distanced learning)</a:t>
            </a:r>
            <a:endParaRPr sz="1100">
              <a:solidFill>
                <a:srgbClr val="000000"/>
              </a:solidFill>
            </a:endParaRPr>
          </a:p>
        </p:txBody>
      </p:sp>
      <p:grpSp>
        <p:nvGrpSpPr>
          <p:cNvPr id="103" name="Google Shape;103;p16"/>
          <p:cNvGrpSpPr/>
          <p:nvPr/>
        </p:nvGrpSpPr>
        <p:grpSpPr>
          <a:xfrm>
            <a:off x="7572300" y="2483871"/>
            <a:ext cx="129000" cy="770742"/>
            <a:chOff x="6657900" y="2864871"/>
            <a:chExt cx="129000" cy="770742"/>
          </a:xfrm>
        </p:grpSpPr>
        <p:sp>
          <p:nvSpPr>
            <p:cNvPr id="104" name="Google Shape;104;p16"/>
            <p:cNvSpPr/>
            <p:nvPr/>
          </p:nvSpPr>
          <p:spPr>
            <a:xfrm>
              <a:off x="6657900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5" name="Google Shape;105;p16"/>
            <p:cNvCxnSpPr/>
            <p:nvPr/>
          </p:nvCxnSpPr>
          <p:spPr>
            <a:xfrm>
              <a:off x="67224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06" name="Google Shape;106;p16"/>
          <p:cNvSpPr txBox="1"/>
          <p:nvPr>
            <p:ph idx="4294967295" type="body"/>
          </p:nvPr>
        </p:nvSpPr>
        <p:spPr>
          <a:xfrm>
            <a:off x="7648500" y="2857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80000"/>
                </a:solidFill>
              </a:rPr>
              <a:t>25/06/2020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80000"/>
                </a:solidFill>
              </a:rPr>
              <a:t>Final presentation +</a:t>
            </a:r>
            <a:endParaRPr sz="11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80000"/>
                </a:solidFill>
              </a:rPr>
              <a:t>Documentation</a:t>
            </a:r>
            <a:endParaRPr sz="1100">
              <a:solidFill>
                <a:srgbClr val="980000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420075" y="3997200"/>
            <a:ext cx="2683800" cy="138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3103875" y="3997200"/>
            <a:ext cx="2174400" cy="138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5308425" y="3997200"/>
            <a:ext cx="2416200" cy="138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484675" y="4065350"/>
            <a:ext cx="254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420075" y="4141550"/>
            <a:ext cx="254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Research l</a:t>
            </a:r>
            <a:r>
              <a:rPr b="1"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iterature</a:t>
            </a:r>
            <a:r>
              <a:rPr b="1"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review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State-of-the-art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Technology review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3332400" y="4141550"/>
            <a:ext cx="217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Initial POC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Prototyping different interpretability methods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5419125" y="4141550"/>
            <a:ext cx="217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Conclusion of our POC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Improvements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-"/>
            </a:pP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Documentation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 status</a:t>
            </a:r>
            <a:endParaRPr/>
          </a:p>
        </p:txBody>
      </p:sp>
      <p:sp>
        <p:nvSpPr>
          <p:cNvPr id="549" name="Google Shape;549;p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After a bibliographic work, we have developed several proof of concepts of visualisation tools.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aim is to visualise the training and the performance of a CNN for the picture classification task.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fr"/>
              <a:t>Nota bene : </a:t>
            </a:r>
            <a:r>
              <a:rPr lang="fr"/>
              <a:t>we do not have any news from our partner since the P2 meeting, that is why we have followed our own intuitions and wills.</a:t>
            </a:r>
            <a:endParaRPr/>
          </a:p>
        </p:txBody>
      </p:sp>
      <p:sp>
        <p:nvSpPr>
          <p:cNvPr id="550" name="Google Shape;550;p52"/>
          <p:cNvSpPr txBox="1"/>
          <p:nvPr/>
        </p:nvSpPr>
        <p:spPr>
          <a:xfrm>
            <a:off x="6627200" y="49450"/>
            <a:ext cx="2516700" cy="831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Old-fashioaned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"/>
          <p:cNvSpPr txBox="1"/>
          <p:nvPr>
            <p:ph idx="1" type="body"/>
          </p:nvPr>
        </p:nvSpPr>
        <p:spPr>
          <a:xfrm>
            <a:off x="166525" y="584000"/>
            <a:ext cx="6469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Réseaux de neurone: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MLP: Rosenblatt (1958), Rumelhart et al. (1986).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CNN: Fukushima (1980), LeCun et al. (1989, 1998).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Renaissance du deep learning: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2011: reconnaissance du langage, Microsoft: Seide et al. (2011).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2012: AlexNet remporte l’ILSVRC:  Krizhevsky et al. (2012).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Deep learning est partout: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Vision par ordinateur (Szegedy et al. (2015)), recherche médicale (Lévy et al. (2016)), astronomie (Dieleman et al. (2014)),  art (Gatys et al. (2016)).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Enjeux: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Boîte noire (Alain and Bengio (2016): enjeux d’interprétabilité.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Projet: utiliser la visualisation pour comprendre le processus de décision.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203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❖"/>
            </a:pPr>
            <a:r>
              <a:rPr lang="fr" sz="1400">
                <a:latin typeface="Lora"/>
                <a:ea typeface="Lora"/>
                <a:cs typeface="Lora"/>
                <a:sym typeface="Lora"/>
              </a:rPr>
              <a:t>Approche: visualiser (saliency map); analyser l’échec (exemples adverses).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6" name="Google Shape;556;p53"/>
          <p:cNvSpPr txBox="1"/>
          <p:nvPr>
            <p:ph type="title"/>
          </p:nvPr>
        </p:nvSpPr>
        <p:spPr>
          <a:xfrm>
            <a:off x="131925" y="28350"/>
            <a:ext cx="8562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 sz="3600"/>
              <a:t>Context</a:t>
            </a:r>
            <a:endParaRPr sz="3600"/>
          </a:p>
        </p:txBody>
      </p:sp>
      <p:pic>
        <p:nvPicPr>
          <p:cNvPr id="557" name="Google Shape;5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9025" y="364175"/>
            <a:ext cx="2474075" cy="11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975" y="1856275"/>
            <a:ext cx="2435126" cy="114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7975" y="3435750"/>
            <a:ext cx="2419400" cy="942612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3"/>
          <p:cNvSpPr txBox="1"/>
          <p:nvPr/>
        </p:nvSpPr>
        <p:spPr>
          <a:xfrm>
            <a:off x="6627200" y="49450"/>
            <a:ext cx="2516700" cy="831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Old-fashioaned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4"/>
          <p:cNvSpPr txBox="1"/>
          <p:nvPr>
            <p:ph type="title"/>
          </p:nvPr>
        </p:nvSpPr>
        <p:spPr>
          <a:xfrm>
            <a:off x="311700" y="211925"/>
            <a:ext cx="85206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fr" sz="3000"/>
              <a:t>Activations maps</a:t>
            </a:r>
            <a:endParaRPr sz="3000"/>
          </a:p>
        </p:txBody>
      </p:sp>
      <p:sp>
        <p:nvSpPr>
          <p:cNvPr id="566" name="Google Shape;566;p54"/>
          <p:cNvSpPr txBox="1"/>
          <p:nvPr>
            <p:ph idx="1" type="body"/>
          </p:nvPr>
        </p:nvSpPr>
        <p:spPr>
          <a:xfrm>
            <a:off x="311700" y="1043225"/>
            <a:ext cx="8520600" cy="1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/>
              <a:t>Montrer la sortie d’un neurone pour une image en entrée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/>
              <a:t>Difficultés 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Nombre élevé de neurones sur chaque couche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Non interprétable au delà de la 2</a:t>
            </a:r>
            <a:r>
              <a:rPr baseline="30000" lang="fr" sz="1300"/>
              <a:t>nde</a:t>
            </a:r>
            <a:r>
              <a:rPr lang="fr"/>
              <a:t> couche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Dépendances entre les couches non observables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S’applique à une ou quelques images seulement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67" name="Google Shape;567;p54"/>
          <p:cNvSpPr/>
          <p:nvPr/>
        </p:nvSpPr>
        <p:spPr>
          <a:xfrm>
            <a:off x="2296850" y="3279025"/>
            <a:ext cx="381300" cy="1300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925" y="2825237"/>
            <a:ext cx="1943725" cy="21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4"/>
          <p:cNvSpPr/>
          <p:nvPr/>
        </p:nvSpPr>
        <p:spPr>
          <a:xfrm>
            <a:off x="3008850" y="3279025"/>
            <a:ext cx="381300" cy="1300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3000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4"/>
          <p:cNvSpPr/>
          <p:nvPr/>
        </p:nvSpPr>
        <p:spPr>
          <a:xfrm>
            <a:off x="3745600" y="3279025"/>
            <a:ext cx="416100" cy="1300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4"/>
          <p:cNvSpPr/>
          <p:nvPr/>
        </p:nvSpPr>
        <p:spPr>
          <a:xfrm>
            <a:off x="1976175" y="3885775"/>
            <a:ext cx="285900" cy="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4"/>
          <p:cNvSpPr/>
          <p:nvPr/>
        </p:nvSpPr>
        <p:spPr>
          <a:xfrm>
            <a:off x="2700550" y="3885775"/>
            <a:ext cx="285900" cy="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4"/>
          <p:cNvSpPr/>
          <p:nvPr/>
        </p:nvSpPr>
        <p:spPr>
          <a:xfrm>
            <a:off x="3424925" y="3885775"/>
            <a:ext cx="285900" cy="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822" y="2837775"/>
            <a:ext cx="4156477" cy="831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5" name="Google Shape;575;p54"/>
          <p:cNvSpPr txBox="1"/>
          <p:nvPr/>
        </p:nvSpPr>
        <p:spPr>
          <a:xfrm>
            <a:off x="6821400" y="2571750"/>
            <a:ext cx="2010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32 convolutions total 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6" name="Google Shape;576;p54"/>
          <p:cNvCxnSpPr>
            <a:stCxn id="572" idx="0"/>
          </p:cNvCxnSpPr>
          <p:nvPr/>
        </p:nvCxnSpPr>
        <p:spPr>
          <a:xfrm rot="-5400000">
            <a:off x="3379300" y="2610775"/>
            <a:ext cx="838800" cy="1711200"/>
          </a:xfrm>
          <a:prstGeom prst="bentConnector2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77" name="Google Shape;577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5826" y="4047574"/>
            <a:ext cx="4156474" cy="825135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8" name="Google Shape;578;p54"/>
          <p:cNvSpPr txBox="1"/>
          <p:nvPr/>
        </p:nvSpPr>
        <p:spPr>
          <a:xfrm>
            <a:off x="6821400" y="3802375"/>
            <a:ext cx="2010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64 convolutions total 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9" name="Google Shape;579;p54"/>
          <p:cNvCxnSpPr>
            <a:stCxn id="573" idx="2"/>
          </p:cNvCxnSpPr>
          <p:nvPr/>
        </p:nvCxnSpPr>
        <p:spPr>
          <a:xfrm flipH="1" rot="-5400000">
            <a:off x="3769775" y="3870175"/>
            <a:ext cx="799500" cy="1004100"/>
          </a:xfrm>
          <a:prstGeom prst="bentConnector2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0" name="Google Shape;580;p54"/>
          <p:cNvSpPr txBox="1"/>
          <p:nvPr/>
        </p:nvSpPr>
        <p:spPr>
          <a:xfrm>
            <a:off x="6627200" y="49450"/>
            <a:ext cx="2516700" cy="831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Old-fashioaned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 txBox="1"/>
          <p:nvPr>
            <p:ph type="title"/>
          </p:nvPr>
        </p:nvSpPr>
        <p:spPr>
          <a:xfrm>
            <a:off x="311700" y="130675"/>
            <a:ext cx="8520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 sz="3000"/>
              <a:t>2. Saliency (CIFAR-10)</a:t>
            </a:r>
            <a:endParaRPr sz="3000"/>
          </a:p>
        </p:txBody>
      </p:sp>
      <p:pic>
        <p:nvPicPr>
          <p:cNvPr id="586" name="Google Shape;5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925" y="976998"/>
            <a:ext cx="1443200" cy="15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5"/>
          <p:cNvSpPr txBox="1"/>
          <p:nvPr/>
        </p:nvSpPr>
        <p:spPr>
          <a:xfrm>
            <a:off x="3049763" y="1465950"/>
            <a:ext cx="682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55"/>
          <p:cNvSpPr txBox="1"/>
          <p:nvPr/>
        </p:nvSpPr>
        <p:spPr>
          <a:xfrm>
            <a:off x="7204650" y="3858075"/>
            <a:ext cx="13173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Adverse !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55"/>
          <p:cNvSpPr txBox="1"/>
          <p:nvPr/>
        </p:nvSpPr>
        <p:spPr>
          <a:xfrm>
            <a:off x="1460263" y="3794775"/>
            <a:ext cx="682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0" name="Google Shape;59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5175" y="2890000"/>
            <a:ext cx="4561300" cy="21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8876" y="780511"/>
            <a:ext cx="4239350" cy="195319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 txBox="1"/>
          <p:nvPr/>
        </p:nvSpPr>
        <p:spPr>
          <a:xfrm>
            <a:off x="6627200" y="49450"/>
            <a:ext cx="2516700" cy="831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Old-fashioaned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Setbacks and challenges</a:t>
            </a:r>
            <a:endParaRPr/>
          </a:p>
        </p:txBody>
      </p:sp>
      <p:sp>
        <p:nvSpPr>
          <p:cNvPr id="119" name="Google Shape;119;p17"/>
          <p:cNvSpPr txBox="1"/>
          <p:nvPr>
            <p:ph idx="4294967295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Non-existant feedback from </a:t>
            </a:r>
            <a:r>
              <a:rPr b="1" i="1" lang="fr"/>
              <a:t>Ministère </a:t>
            </a:r>
            <a:r>
              <a:rPr b="1" lang="fr"/>
              <a:t>...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Absence of bibliography suggestions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Unresponsive email address : </a:t>
            </a:r>
            <a:r>
              <a:rPr lang="fr" sz="1700">
                <a:solidFill>
                  <a:srgbClr val="1155CC"/>
                </a:solidFill>
              </a:rPr>
              <a:t>prospection.stage01@intradef.gouv.fr</a:t>
            </a:r>
            <a:endParaRPr sz="1700">
              <a:solidFill>
                <a:srgbClr val="1155CC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They have only communicated twice with our team : </a:t>
            </a:r>
            <a:r>
              <a:rPr lang="fr" sz="1700" u="sng"/>
              <a:t>1 phone call</a:t>
            </a:r>
            <a:r>
              <a:rPr lang="fr" sz="1700"/>
              <a:t> (January 8th) and </a:t>
            </a:r>
            <a:r>
              <a:rPr lang="fr" sz="1700" u="sng"/>
              <a:t>1 on-campus meeting</a:t>
            </a:r>
            <a:r>
              <a:rPr lang="fr" sz="1700"/>
              <a:t> (February 4th)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… complicating our initial </a:t>
            </a:r>
            <a:r>
              <a:rPr b="1" lang="fr"/>
              <a:t>literature</a:t>
            </a:r>
            <a:r>
              <a:rPr b="1" lang="fr"/>
              <a:t> review and POC</a:t>
            </a:r>
            <a:endParaRPr b="1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Research topics dropped : saliency maps and adversarial attacks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Very few research boundaries : dataset (CIFAR-10) and models (either LeNet-5 or pretrained architectures)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Initial sole interest in training phase monitoring expanded to prediction</a:t>
            </a:r>
            <a:endParaRPr sz="1700"/>
          </a:p>
        </p:txBody>
      </p:sp>
      <p:sp>
        <p:nvSpPr>
          <p:cNvPr id="120" name="Google Shape;120;p17"/>
          <p:cNvSpPr txBox="1"/>
          <p:nvPr/>
        </p:nvSpPr>
        <p:spPr>
          <a:xfrm>
            <a:off x="5689800" y="0"/>
            <a:ext cx="3454200" cy="1361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Ajouter la dimension technique ML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travaux complémentaires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sujet large / </a:t>
            </a: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sujet novateur ML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Passage à l’échelle (viz)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Viz d’un réseau (cf : data viz)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MDE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solution</a:t>
            </a:r>
            <a:endParaRPr/>
          </a:p>
        </p:txBody>
      </p:sp>
      <p:sp>
        <p:nvSpPr>
          <p:cNvPr id="126" name="Google Shape;126;p18"/>
          <p:cNvSpPr txBox="1"/>
          <p:nvPr>
            <p:ph idx="4294967295" type="body"/>
          </p:nvPr>
        </p:nvSpPr>
        <p:spPr>
          <a:xfrm>
            <a:off x="311700" y="1225225"/>
            <a:ext cx="3423600" cy="3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fr" sz="1600">
                <a:solidFill>
                  <a:srgbClr val="000000"/>
                </a:solidFill>
              </a:rPr>
              <a:t>Deep Learning Interpretability is a </a:t>
            </a:r>
            <a:r>
              <a:rPr b="1" lang="fr" sz="1600">
                <a:solidFill>
                  <a:srgbClr val="000000"/>
                </a:solidFill>
              </a:rPr>
              <a:t>vast research scope</a:t>
            </a:r>
            <a:endParaRPr b="1" sz="11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fr" sz="1600">
                <a:solidFill>
                  <a:srgbClr val="000000"/>
                </a:solidFill>
              </a:rPr>
              <a:t>Exploring different perspectives (and goals)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 sz="1600">
              <a:solidFill>
                <a:schemeClr val="lt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fr" sz="1600">
                <a:solidFill>
                  <a:srgbClr val="000000"/>
                </a:solidFill>
              </a:rPr>
              <a:t>3 complementary concepts</a:t>
            </a:r>
            <a:endParaRPr b="1"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fr" sz="1600">
                <a:solidFill>
                  <a:srgbClr val="000000"/>
                </a:solidFill>
              </a:rPr>
              <a:t>DNN-Monitor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fr" sz="1600">
                <a:solidFill>
                  <a:srgbClr val="000000"/>
                </a:solidFill>
              </a:rPr>
              <a:t>Embedding Viewer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fr" sz="1600">
                <a:solidFill>
                  <a:srgbClr val="000000"/>
                </a:solidFill>
              </a:rPr>
              <a:t>DNN-Viewer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025" y="3260075"/>
            <a:ext cx="5039347" cy="13860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925" y="782100"/>
            <a:ext cx="2108375" cy="181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" name="Google Shape;129;p18"/>
          <p:cNvSpPr txBox="1"/>
          <p:nvPr/>
        </p:nvSpPr>
        <p:spPr>
          <a:xfrm>
            <a:off x="4259325" y="2666725"/>
            <a:ext cx="199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(a)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6779863" y="2666725"/>
            <a:ext cx="199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(b)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5558725" y="4646100"/>
            <a:ext cx="19965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(c)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6025" y="782100"/>
            <a:ext cx="2234575" cy="18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Organization</a:t>
            </a:r>
            <a:endParaRPr/>
          </a:p>
        </p:txBody>
      </p:sp>
      <p:grpSp>
        <p:nvGrpSpPr>
          <p:cNvPr id="138" name="Google Shape;138;p19"/>
          <p:cNvGrpSpPr/>
          <p:nvPr/>
        </p:nvGrpSpPr>
        <p:grpSpPr>
          <a:xfrm>
            <a:off x="485049" y="3367171"/>
            <a:ext cx="8159447" cy="871814"/>
            <a:chOff x="1593000" y="2322568"/>
            <a:chExt cx="5957975" cy="643500"/>
          </a:xfrm>
        </p:grpSpPr>
        <p:sp>
          <p:nvSpPr>
            <p:cNvPr id="139" name="Google Shape;139;p1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2342629" y="2399956"/>
              <a:ext cx="21903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DNN-Viewer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Antoine HUE</a:t>
              </a:r>
              <a:endParaRPr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Matthieu DESSE</a:t>
              </a:r>
              <a:endParaRPr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Google Shape;146;p19"/>
          <p:cNvGrpSpPr/>
          <p:nvPr/>
        </p:nvGrpSpPr>
        <p:grpSpPr>
          <a:xfrm>
            <a:off x="485049" y="2479627"/>
            <a:ext cx="8159447" cy="871814"/>
            <a:chOff x="1593000" y="2322568"/>
            <a:chExt cx="5957975" cy="643500"/>
          </a:xfrm>
        </p:grpSpPr>
        <p:sp>
          <p:nvSpPr>
            <p:cNvPr id="147" name="Google Shape;147;p1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2342617" y="2399946"/>
              <a:ext cx="20859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Deep Embedding Viewer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Sébastien DAVID</a:t>
              </a:r>
              <a:endParaRPr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85049" y="1592072"/>
            <a:ext cx="8159447" cy="871814"/>
            <a:chOff x="1593000" y="2322568"/>
            <a:chExt cx="5957975" cy="643500"/>
          </a:xfrm>
        </p:grpSpPr>
        <p:sp>
          <p:nvSpPr>
            <p:cNvPr id="155" name="Google Shape;155;p1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DNN-Monitor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4387846" y="2323743"/>
              <a:ext cx="1633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Romain LEGRAND</a:t>
              </a:r>
              <a:endParaRPr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Matthieu DESSE</a:t>
              </a:r>
              <a:endParaRPr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2" name="Google Shape;162;p19"/>
          <p:cNvSpPr/>
          <p:nvPr/>
        </p:nvSpPr>
        <p:spPr>
          <a:xfrm>
            <a:off x="6342075" y="1699200"/>
            <a:ext cx="22371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CIFAR-10</a:t>
            </a:r>
            <a:endParaRPr sz="15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LeNet-5</a:t>
            </a:r>
            <a:endParaRPr sz="15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6342075" y="2590170"/>
            <a:ext cx="242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CIFAR-10</a:t>
            </a:r>
            <a:endParaRPr sz="15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VGG-16</a:t>
            </a:r>
            <a:endParaRPr sz="15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6342075" y="3481170"/>
            <a:ext cx="242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CIFAR-10</a:t>
            </a:r>
            <a:endParaRPr sz="15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LeNet-5, GAN</a:t>
            </a:r>
            <a:endParaRPr sz="15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DNN-Monitor</a:t>
            </a:r>
            <a:endParaRPr/>
          </a:p>
        </p:txBody>
      </p:sp>
      <p:sp>
        <p:nvSpPr>
          <p:cNvPr id="170" name="Google Shape;170;p20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 txBox="1"/>
          <p:nvPr>
            <p:ph idx="2" type="body"/>
          </p:nvPr>
        </p:nvSpPr>
        <p:spPr>
          <a:xfrm>
            <a:off x="4939500" y="2769000"/>
            <a:ext cx="3837000" cy="16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Monitor evolution of baseline metrics across epochs</a:t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b="2477" l="0" r="2296" t="0"/>
          <a:stretch/>
        </p:blipFill>
        <p:spPr>
          <a:xfrm>
            <a:off x="4717125" y="607925"/>
            <a:ext cx="4183275" cy="21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Quality of training primarily determined by update of coefficients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Gradient and weights are two main concepts in DNN (forward and back-propagation).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aim is to create several custom metrics to visualise the evolution of the system across epochs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Visualization of custom metrics: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loss and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weights and gradients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activations and correlations between filters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Observations and Intuitions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